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331" r:id="rId2"/>
    <p:sldId id="311" r:id="rId3"/>
    <p:sldId id="406" r:id="rId4"/>
    <p:sldId id="324" r:id="rId5"/>
    <p:sldId id="414" r:id="rId6"/>
    <p:sldId id="423" r:id="rId7"/>
    <p:sldId id="400" r:id="rId8"/>
    <p:sldId id="413" r:id="rId9"/>
    <p:sldId id="415" r:id="rId10"/>
    <p:sldId id="408" r:id="rId11"/>
    <p:sldId id="417" r:id="rId12"/>
    <p:sldId id="420" r:id="rId13"/>
    <p:sldId id="418" r:id="rId14"/>
    <p:sldId id="421" r:id="rId15"/>
    <p:sldId id="419" r:id="rId16"/>
    <p:sldId id="416" r:id="rId17"/>
    <p:sldId id="381" r:id="rId18"/>
    <p:sldId id="391" r:id="rId19"/>
    <p:sldId id="422" r:id="rId20"/>
    <p:sldId id="357" r:id="rId21"/>
    <p:sldId id="386" r:id="rId22"/>
    <p:sldId id="390" r:id="rId23"/>
    <p:sldId id="409" r:id="rId24"/>
    <p:sldId id="410" r:id="rId25"/>
    <p:sldId id="393" r:id="rId26"/>
    <p:sldId id="392" r:id="rId27"/>
    <p:sldId id="394" r:id="rId28"/>
    <p:sldId id="369" r:id="rId29"/>
  </p:sldIdLst>
  <p:sldSz cx="16249650" cy="9144000"/>
  <p:notesSz cx="6858000" cy="9144000"/>
  <p:defaultTextStyle>
    <a:defPPr>
      <a:defRPr lang="en-US"/>
    </a:defPPr>
    <a:lvl1pPr algn="l" defTabSz="725488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1pPr>
    <a:lvl2pPr marL="725488" indent="-268288" algn="l" defTabSz="725488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2pPr>
    <a:lvl3pPr marL="1450975" indent="-536575" algn="l" defTabSz="725488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3pPr>
    <a:lvl4pPr marL="2176463" indent="-804863" algn="l" defTabSz="725488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4pPr>
    <a:lvl5pPr marL="2901950" indent="-1073150" algn="l" defTabSz="725488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5pPr>
    <a:lvl6pPr marL="2286000" algn="l" defTabSz="914400" rtl="0" eaLnBrk="1" latinLnBrk="0" hangingPunct="1"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6pPr>
    <a:lvl7pPr marL="2743200" algn="l" defTabSz="914400" rtl="0" eaLnBrk="1" latinLnBrk="0" hangingPunct="1"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7pPr>
    <a:lvl8pPr marL="3200400" algn="l" defTabSz="914400" rtl="0" eaLnBrk="1" latinLnBrk="0" hangingPunct="1"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8pPr>
    <a:lvl9pPr marL="3657600" algn="l" defTabSz="914400" rtl="0" eaLnBrk="1" latinLnBrk="0" hangingPunct="1"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25">
          <p15:clr>
            <a:srgbClr val="A4A3A4"/>
          </p15:clr>
        </p15:guide>
        <p15:guide id="2" pos="511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5C61"/>
    <a:srgbClr val="EC9B3C"/>
    <a:srgbClr val="019ABE"/>
    <a:srgbClr val="FFFFFF"/>
    <a:srgbClr val="00739C"/>
    <a:srgbClr val="14323C"/>
    <a:srgbClr val="1CB5C5"/>
    <a:srgbClr val="FF2B33"/>
    <a:srgbClr val="223E4C"/>
    <a:srgbClr val="1F3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17" autoAdjust="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888" y="78"/>
      </p:cViewPr>
      <p:guideLst>
        <p:guide orient="horz" pos="3525"/>
        <p:guide pos="51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107" charset="0"/>
                <a:ea typeface="ヒラギノ角ゴ Pro W3" pitchFamily="-107" charset="-128"/>
                <a:cs typeface="ヒラギノ角ゴ Pro W3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A95450B-EB12-4B4F-9EA6-1BEE48EC9613}" type="datetime1">
              <a:rPr lang="en-US"/>
              <a:pPr/>
              <a:t>9/22/2015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107" charset="0"/>
                <a:ea typeface="ヒラギノ角ゴ Pro W3" pitchFamily="-107" charset="-128"/>
                <a:cs typeface="ヒラギノ角ゴ Pro W3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7303802-B1C5-4F7A-AAC0-8B0D8219AD6F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466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ea typeface="ヒラギノ角ゴ Pro W3" pitchFamily="-84" charset="-128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E0C5FFE-B865-4CB0-BDE1-F3A4F6F261ED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67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DE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67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65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22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64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DE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31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DE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45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DE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91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DE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59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DE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1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352972" y="4719638"/>
            <a:ext cx="8050455" cy="430212"/>
          </a:xfrm>
          <a:prstGeom prst="rect">
            <a:avLst/>
          </a:prstGeom>
        </p:spPr>
        <p:txBody>
          <a:bodyPr anchor="ctr"/>
          <a:lstStyle>
            <a:lvl1pPr algn="r">
              <a:defRPr sz="2200" b="1">
                <a:solidFill>
                  <a:srgbClr val="1CB5C5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NOME SOBRENOME, MÊS ANO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352972" y="1331913"/>
            <a:ext cx="8050455" cy="2444321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62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8089900" y="2703531"/>
            <a:ext cx="1335069" cy="13350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 um </a:t>
            </a:r>
            <a:r>
              <a:rPr lang="en-US" dirty="0" err="1" smtClean="0"/>
              <a:t>ícone</a:t>
            </a:r>
            <a:r>
              <a:rPr lang="en-US" dirty="0" smtClean="0"/>
              <a:t> da </a:t>
            </a:r>
            <a:r>
              <a:rPr lang="en-US" dirty="0" err="1" smtClean="0"/>
              <a:t>biblioteca</a:t>
            </a:r>
            <a:r>
              <a:rPr lang="en-US" dirty="0" smtClean="0"/>
              <a:t> TOTVS, </a:t>
            </a:r>
            <a:r>
              <a:rPr lang="en-US" dirty="0" err="1" smtClean="0"/>
              <a:t>disponível</a:t>
            </a:r>
            <a:r>
              <a:rPr lang="en-US" dirty="0" smtClean="0"/>
              <a:t> no </a:t>
            </a:r>
            <a:r>
              <a:rPr lang="en-US" dirty="0" err="1" smtClean="0"/>
              <a:t>Guia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 do PPT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124825" y="4572000"/>
            <a:ext cx="8124825" cy="738188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CHAPTER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170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8089900" y="2703531"/>
            <a:ext cx="1335069" cy="13350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 um </a:t>
            </a:r>
            <a:r>
              <a:rPr lang="en-US" dirty="0" err="1" smtClean="0"/>
              <a:t>ícone</a:t>
            </a:r>
            <a:r>
              <a:rPr lang="en-US" dirty="0" smtClean="0"/>
              <a:t> da </a:t>
            </a:r>
            <a:r>
              <a:rPr lang="en-US" dirty="0" err="1" smtClean="0"/>
              <a:t>biblioteca</a:t>
            </a:r>
            <a:r>
              <a:rPr lang="en-US" dirty="0" smtClean="0"/>
              <a:t> TOTVS, </a:t>
            </a:r>
            <a:r>
              <a:rPr lang="en-US" dirty="0" err="1" smtClean="0"/>
              <a:t>disponível</a:t>
            </a:r>
            <a:r>
              <a:rPr lang="en-US" dirty="0" smtClean="0"/>
              <a:t> no </a:t>
            </a:r>
            <a:r>
              <a:rPr lang="en-US" dirty="0" err="1" smtClean="0"/>
              <a:t>Guia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 do PPT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124825" y="4572000"/>
            <a:ext cx="8124825" cy="738188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CHAPTER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511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5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8089900" y="2703531"/>
            <a:ext cx="1335069" cy="13350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 um </a:t>
            </a:r>
            <a:r>
              <a:rPr lang="en-US" dirty="0" err="1" smtClean="0"/>
              <a:t>ícone</a:t>
            </a:r>
            <a:r>
              <a:rPr lang="en-US" dirty="0" smtClean="0"/>
              <a:t> da </a:t>
            </a:r>
            <a:r>
              <a:rPr lang="en-US" dirty="0" err="1" smtClean="0"/>
              <a:t>biblioteca</a:t>
            </a:r>
            <a:r>
              <a:rPr lang="en-US" dirty="0" smtClean="0"/>
              <a:t> TOTVS, </a:t>
            </a:r>
            <a:r>
              <a:rPr lang="en-US" dirty="0" err="1" smtClean="0"/>
              <a:t>disponível</a:t>
            </a:r>
            <a:r>
              <a:rPr lang="en-US" dirty="0" smtClean="0"/>
              <a:t> no </a:t>
            </a:r>
            <a:r>
              <a:rPr lang="en-US" dirty="0" err="1" smtClean="0"/>
              <a:t>Guia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 do PPT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124825" y="4572000"/>
            <a:ext cx="8124825" cy="738188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CHAPTER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862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>
            <a:spLocks noChangeArrowheads="1"/>
          </p:cNvSpPr>
          <p:nvPr userDrawn="1"/>
        </p:nvSpPr>
        <p:spPr bwMode="auto">
          <a:xfrm>
            <a:off x="10372725" y="5010150"/>
            <a:ext cx="4999038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200" dirty="0">
                <a:solidFill>
                  <a:srgbClr val="1CB5C5"/>
                </a:solidFill>
                <a:latin typeface="Arial Narrow"/>
                <a:cs typeface="Arial Narrow"/>
              </a:rPr>
              <a:t>Obrigado ;)</a:t>
            </a:r>
          </a:p>
        </p:txBody>
      </p:sp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50238" y="1789113"/>
            <a:ext cx="1706562" cy="170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372725" y="1765201"/>
            <a:ext cx="4754136" cy="558800"/>
          </a:xfrm>
          <a:prstGeom prst="rect">
            <a:avLst/>
          </a:prstGeom>
        </p:spPr>
        <p:txBody>
          <a:bodyPr anchor="ctr"/>
          <a:lstStyle>
            <a:lvl1pPr algn="l">
              <a:defRPr sz="320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NOME SOBRENOME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0372726" y="2240456"/>
            <a:ext cx="4754136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err="1" smtClean="0"/>
              <a:t>Área</a:t>
            </a:r>
            <a:r>
              <a:rPr lang="en-US" dirty="0" smtClean="0"/>
              <a:t> de </a:t>
            </a:r>
            <a:r>
              <a:rPr lang="en-US" dirty="0" err="1" smtClean="0"/>
              <a:t>atuação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+55 (00) 0000-0000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10374576" y="3014468"/>
            <a:ext cx="4754136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1CB5C5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err="1" smtClean="0"/>
              <a:t>nome.sobrenome@totvs.com.br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6769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OTVS_po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447" y="378641"/>
            <a:ext cx="1324878" cy="53156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129212" y="378639"/>
            <a:ext cx="10518638" cy="558800"/>
          </a:xfrm>
          <a:prstGeom prst="rect">
            <a:avLst/>
          </a:prstGeom>
        </p:spPr>
        <p:txBody>
          <a:bodyPr anchor="t"/>
          <a:lstStyle>
            <a:lvl1pPr algn="r">
              <a:defRPr sz="3199" b="1">
                <a:solidFill>
                  <a:srgbClr val="4A5C6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1801" y="1175133"/>
            <a:ext cx="3694331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399" b="0">
                <a:solidFill>
                  <a:srgbClr val="00739C"/>
                </a:solidFill>
                <a:latin typeface="Arial Narrow"/>
                <a:cs typeface="Arial Narrow"/>
              </a:defRPr>
            </a:lvl1pPr>
            <a:lvl2pPr marL="725240" indent="0">
              <a:buNone/>
              <a:defRPr sz="3199" b="1"/>
            </a:lvl2pPr>
            <a:lvl3pPr marL="1450481" indent="0">
              <a:buNone/>
              <a:defRPr sz="2899" b="1"/>
            </a:lvl3pPr>
            <a:lvl4pPr marL="2175721" indent="0">
              <a:buNone/>
              <a:defRPr sz="2499" b="1"/>
            </a:lvl4pPr>
            <a:lvl5pPr marL="2900962" indent="0">
              <a:buNone/>
              <a:defRPr sz="2499" b="1"/>
            </a:lvl5pPr>
            <a:lvl6pPr marL="3626202" indent="0">
              <a:buNone/>
              <a:defRPr sz="2499" b="1"/>
            </a:lvl6pPr>
            <a:lvl7pPr marL="4351443" indent="0">
              <a:buNone/>
              <a:defRPr sz="2499" b="1"/>
            </a:lvl7pPr>
            <a:lvl8pPr marL="5076683" indent="0">
              <a:buNone/>
              <a:defRPr sz="2499" b="1"/>
            </a:lvl8pPr>
            <a:lvl9pPr marL="5801924" indent="0">
              <a:buNone/>
              <a:defRPr sz="2499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5129212" y="2090862"/>
            <a:ext cx="10518638" cy="66586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799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1177454" indent="-452258">
              <a:buSzPct val="100000"/>
              <a:buFont typeface="Arial"/>
              <a:buChar char="•"/>
              <a:defRPr sz="2799">
                <a:solidFill>
                  <a:srgbClr val="4A5C61"/>
                </a:solidFill>
                <a:latin typeface="Arial Narrow"/>
                <a:cs typeface="Arial Narrow"/>
              </a:defRPr>
            </a:lvl2pPr>
            <a:lvl3pPr marL="1812200" indent="-361806">
              <a:buSzPct val="70000"/>
              <a:buFont typeface="Courier New"/>
              <a:buChar char="o"/>
              <a:defRPr sz="2799">
                <a:solidFill>
                  <a:srgbClr val="4A5C61"/>
                </a:solidFill>
                <a:latin typeface="Arial Narrow"/>
                <a:cs typeface="Arial Narrow"/>
              </a:defRPr>
            </a:lvl3pPr>
            <a:lvl4pPr marL="2537398" indent="-361806">
              <a:buSzPct val="100000"/>
              <a:buFont typeface="Lucida Grande"/>
              <a:buChar char="–"/>
              <a:defRPr sz="2799">
                <a:solidFill>
                  <a:srgbClr val="4A5C61"/>
                </a:solidFill>
                <a:latin typeface="Arial Narrow"/>
                <a:cs typeface="Arial Narrow"/>
              </a:defRPr>
            </a:lvl4pPr>
            <a:lvl5pPr>
              <a:defRPr sz="2799">
                <a:solidFill>
                  <a:srgbClr val="4A5C61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357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634038" y="1851025"/>
            <a:ext cx="19812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24825" y="4572000"/>
            <a:ext cx="6852790" cy="4083262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50"/>
              </a:spcBef>
              <a:buFont typeface="+mj-lt"/>
              <a:buAutoNum type="arabicPeriod"/>
              <a:defRPr sz="2200" b="0" i="0" baseline="0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1239837" indent="-514350">
              <a:buSzPct val="100000"/>
              <a:buFont typeface="+mj-lt"/>
              <a:buAutoNum type="arabicPeriod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2pPr>
            <a:lvl3pPr marL="1965325" indent="-514350">
              <a:buFont typeface="+mj-lt"/>
              <a:buAutoNum type="arabicPeriod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3pPr>
            <a:lvl4pPr marL="2690813" indent="-514350">
              <a:buSzPct val="70000"/>
              <a:buFont typeface="+mj-lt"/>
              <a:buAutoNum type="arabicPeriod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4pPr>
            <a:lvl5pPr marL="3416300" indent="-514350">
              <a:buFont typeface="+mj-lt"/>
              <a:buAutoNum type="arabicPeriod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0"/>
            <a:endParaRPr lang="en-US" dirty="0" smtClean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124825" y="1331912"/>
            <a:ext cx="5272576" cy="301242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200" b="0">
                <a:solidFill>
                  <a:srgbClr val="00739C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HOJE FALAREMOS SOBRE</a:t>
            </a:r>
          </a:p>
        </p:txBody>
      </p:sp>
    </p:spTree>
    <p:extLst>
      <p:ext uri="{BB962C8B-B14F-4D97-AF65-F5344CB8AC3E}">
        <p14:creationId xmlns:p14="http://schemas.microsoft.com/office/powerpoint/2010/main" val="1948204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OTVS_po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447" y="378639"/>
            <a:ext cx="1324878" cy="53156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129212" y="378639"/>
            <a:ext cx="10518637" cy="558800"/>
          </a:xfrm>
          <a:prstGeom prst="rect">
            <a:avLst/>
          </a:prstGeom>
        </p:spPr>
        <p:txBody>
          <a:bodyPr anchor="t"/>
          <a:lstStyle>
            <a:lvl1pPr algn="r">
              <a:defRPr sz="3200" b="1">
                <a:solidFill>
                  <a:srgbClr val="4A5C6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1800" y="1175133"/>
            <a:ext cx="3694331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00739C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5129211" y="2090861"/>
            <a:ext cx="10518637" cy="66586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1177925" indent="-452438">
              <a:buSzPct val="100000"/>
              <a:buFont typeface="Arial"/>
              <a:buChar char="•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2pPr>
            <a:lvl3pPr marL="1812925" indent="-361950">
              <a:buSzPct val="70000"/>
              <a:buFont typeface="Courier New"/>
              <a:buChar char="o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3pPr>
            <a:lvl4pPr marL="2538413" indent="-361950">
              <a:buSzPct val="100000"/>
              <a:buFont typeface="Lucida Grande"/>
              <a:buChar char="–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4pPr>
            <a:lvl5pPr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ande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OTVS_po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447" y="378639"/>
            <a:ext cx="1324878" cy="531567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1799" y="2090861"/>
            <a:ext cx="15046049" cy="66586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1177925" indent="-452438">
              <a:buSzPct val="100000"/>
              <a:buFont typeface="Arial"/>
              <a:buChar char="•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2pPr>
            <a:lvl3pPr marL="1812925" indent="-361950">
              <a:buSzPct val="70000"/>
              <a:buFont typeface="Courier New"/>
              <a:buChar char="o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3pPr>
            <a:lvl4pPr marL="2538413" indent="-361950">
              <a:buSzPct val="100000"/>
              <a:buFont typeface="Lucida Grande"/>
              <a:buChar char="–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4pPr>
            <a:lvl5pPr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129212" y="378639"/>
            <a:ext cx="10518637" cy="558800"/>
          </a:xfrm>
          <a:prstGeom prst="rect">
            <a:avLst/>
          </a:prstGeom>
        </p:spPr>
        <p:txBody>
          <a:bodyPr anchor="t"/>
          <a:lstStyle>
            <a:lvl1pPr algn="r">
              <a:defRPr sz="3200" b="1">
                <a:solidFill>
                  <a:srgbClr val="4A5C6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1800" y="1175133"/>
            <a:ext cx="3694331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00739C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56408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4"/>
          </p:nvPr>
        </p:nvSpPr>
        <p:spPr>
          <a:xfrm>
            <a:off x="601800" y="4546600"/>
            <a:ext cx="3626160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200" b="0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6223000" y="1632675"/>
            <a:ext cx="9448800" cy="693595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rgbClr val="4A5C6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 descr="TOTVS_po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447" y="378639"/>
            <a:ext cx="1324878" cy="531567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1800" y="1175133"/>
            <a:ext cx="3694331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00739C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35993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 Blu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0" y="0"/>
            <a:ext cx="4394200" cy="9144000"/>
          </a:xfrm>
          <a:prstGeom prst="rect">
            <a:avLst/>
          </a:prstGeom>
          <a:solidFill>
            <a:srgbClr val="00739C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9" name="Picture 8" descr="TOTVS_ne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1799" y="1175133"/>
            <a:ext cx="3490501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129212" y="378639"/>
            <a:ext cx="10518637" cy="558800"/>
          </a:xfrm>
          <a:prstGeom prst="rect">
            <a:avLst/>
          </a:prstGeom>
        </p:spPr>
        <p:txBody>
          <a:bodyPr anchor="t"/>
          <a:lstStyle>
            <a:lvl1pPr algn="r">
              <a:defRPr sz="3200" b="1">
                <a:solidFill>
                  <a:srgbClr val="4A5C6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4"/>
          </p:nvPr>
        </p:nvSpPr>
        <p:spPr>
          <a:xfrm>
            <a:off x="5129211" y="2090861"/>
            <a:ext cx="10518637" cy="66586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1177925" indent="-452438">
              <a:buSzPct val="100000"/>
              <a:buFont typeface="Arial"/>
              <a:buChar char="•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2pPr>
            <a:lvl3pPr marL="1812925" indent="-361950">
              <a:buSzPct val="70000"/>
              <a:buFont typeface="Courier New"/>
              <a:buChar char="o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3pPr>
            <a:lvl4pPr marL="2538413" indent="-361950">
              <a:buSzPct val="100000"/>
              <a:buFont typeface="Lucida Grande"/>
              <a:buChar char="–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4pPr>
            <a:lvl5pPr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65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lu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0" y="0"/>
            <a:ext cx="7524750" cy="9144000"/>
          </a:xfrm>
          <a:prstGeom prst="rect">
            <a:avLst/>
          </a:prstGeom>
          <a:solidFill>
            <a:srgbClr val="00739C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1800" y="2090861"/>
            <a:ext cx="5949030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2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121885" y="378639"/>
            <a:ext cx="7525964" cy="558800"/>
          </a:xfrm>
          <a:prstGeom prst="rect">
            <a:avLst/>
          </a:prstGeom>
        </p:spPr>
        <p:txBody>
          <a:bodyPr anchor="t"/>
          <a:lstStyle>
            <a:lvl1pPr algn="r">
              <a:defRPr sz="3200" b="1">
                <a:solidFill>
                  <a:srgbClr val="4A5C6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8121885" y="2090861"/>
            <a:ext cx="7525963" cy="66586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1177925" indent="-452438">
              <a:buSzPct val="100000"/>
              <a:buFont typeface="Arial"/>
              <a:buChar char="•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2pPr>
            <a:lvl3pPr marL="1812925" indent="-361950">
              <a:buSzPct val="70000"/>
              <a:buFont typeface="Courier New"/>
              <a:buChar char="o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3pPr>
            <a:lvl4pPr marL="2538413" indent="-361950">
              <a:buSzPct val="100000"/>
              <a:buFont typeface="Lucida Grande"/>
              <a:buChar char="–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4pPr>
            <a:lvl5pPr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7" name="Picture 16" descr="TOTVS_ne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1799" y="1175133"/>
            <a:ext cx="3490501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77007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4825" y="4572000"/>
            <a:ext cx="8124825" cy="738188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CHAPTER</a:t>
            </a:r>
            <a:endParaRPr lang="en-US" dirty="0"/>
          </a:p>
        </p:txBody>
      </p:sp>
      <p:sp>
        <p:nvSpPr>
          <p:cNvPr id="3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8089900" y="2703531"/>
            <a:ext cx="1335069" cy="13350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 um </a:t>
            </a:r>
            <a:r>
              <a:rPr lang="en-US" dirty="0" err="1" smtClean="0"/>
              <a:t>ícone</a:t>
            </a:r>
            <a:r>
              <a:rPr lang="en-US" dirty="0" smtClean="0"/>
              <a:t> da </a:t>
            </a:r>
            <a:r>
              <a:rPr lang="en-US" dirty="0" err="1" smtClean="0"/>
              <a:t>biblioteca</a:t>
            </a:r>
            <a:r>
              <a:rPr lang="en-US" dirty="0" smtClean="0"/>
              <a:t> TOTVS, </a:t>
            </a:r>
            <a:r>
              <a:rPr lang="en-US" dirty="0" err="1" smtClean="0"/>
              <a:t>disponível</a:t>
            </a:r>
            <a:r>
              <a:rPr lang="en-US" dirty="0" smtClean="0"/>
              <a:t> no </a:t>
            </a:r>
            <a:r>
              <a:rPr lang="en-US" dirty="0" err="1" smtClean="0"/>
              <a:t>Guia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 do PPT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8089900" y="2703531"/>
            <a:ext cx="1335069" cy="13350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 um </a:t>
            </a:r>
            <a:r>
              <a:rPr lang="en-US" dirty="0" err="1" smtClean="0"/>
              <a:t>ícone</a:t>
            </a:r>
            <a:r>
              <a:rPr lang="en-US" dirty="0" smtClean="0"/>
              <a:t> da </a:t>
            </a:r>
            <a:r>
              <a:rPr lang="en-US" dirty="0" err="1" smtClean="0"/>
              <a:t>biblioteca</a:t>
            </a:r>
            <a:r>
              <a:rPr lang="en-US" dirty="0" smtClean="0"/>
              <a:t> TOTVS, </a:t>
            </a:r>
            <a:r>
              <a:rPr lang="en-US" dirty="0" err="1" smtClean="0"/>
              <a:t>disponível</a:t>
            </a:r>
            <a:r>
              <a:rPr lang="en-US" dirty="0" smtClean="0"/>
              <a:t> no </a:t>
            </a:r>
            <a:r>
              <a:rPr lang="en-US" dirty="0" err="1" smtClean="0"/>
              <a:t>Guia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 do PPT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124825" y="4572000"/>
            <a:ext cx="8124825" cy="738188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CHAPTER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762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2" r:id="rId4"/>
    <p:sldLayoutId id="2147483655" r:id="rId5"/>
    <p:sldLayoutId id="2147483653" r:id="rId6"/>
    <p:sldLayoutId id="2147483654" r:id="rId7"/>
    <p:sldLayoutId id="2147483651" r:id="rId8"/>
    <p:sldLayoutId id="2147483659" r:id="rId9"/>
    <p:sldLayoutId id="2147483658" r:id="rId10"/>
    <p:sldLayoutId id="2147483657" r:id="rId11"/>
    <p:sldLayoutId id="2147483660" r:id="rId12"/>
    <p:sldLayoutId id="2147483656" r:id="rId13"/>
    <p:sldLayoutId id="2147483662" r:id="rId14"/>
  </p:sldLayoutIdLst>
  <p:timing>
    <p:tnLst>
      <p:par>
        <p:cTn id="1" dur="indefinite" restart="never" nodeType="tmRoot"/>
      </p:par>
    </p:tnLst>
  </p:timing>
  <p:txStyles>
    <p:titleStyle>
      <a:lvl1pPr algn="ctr" defTabSz="725488" rtl="0" eaLnBrk="0" fontAlgn="base" hangingPunct="0">
        <a:spcBef>
          <a:spcPct val="0"/>
        </a:spcBef>
        <a:spcAft>
          <a:spcPct val="0"/>
        </a:spcAft>
        <a:defRPr sz="7000" kern="1200">
          <a:solidFill>
            <a:schemeClr val="tx1"/>
          </a:solidFill>
          <a:latin typeface="+mj-lt"/>
          <a:ea typeface="ヒラギノ角ゴ Pro W3" pitchFamily="-107" charset="-128"/>
          <a:cs typeface="ヒラギノ角ゴ Pro W3" pitchFamily="-107" charset="-128"/>
        </a:defRPr>
      </a:lvl1pPr>
      <a:lvl2pPr algn="ctr" defTabSz="725488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2pPr>
      <a:lvl3pPr algn="ctr" defTabSz="725488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3pPr>
      <a:lvl4pPr algn="ctr" defTabSz="725488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4pPr>
      <a:lvl5pPr algn="ctr" defTabSz="725488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5pPr>
      <a:lvl6pPr marL="457200" algn="ctr" defTabSz="725488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6pPr>
      <a:lvl7pPr marL="914400" algn="ctr" defTabSz="725488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7pPr>
      <a:lvl8pPr marL="1371600" algn="ctr" defTabSz="725488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8pPr>
      <a:lvl9pPr marL="1828800" algn="ctr" defTabSz="725488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9pPr>
    </p:titleStyle>
    <p:bodyStyle>
      <a:lvl1pPr marL="542925" indent="-542925" algn="l" defTabSz="72548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5100" kern="1200">
          <a:solidFill>
            <a:schemeClr val="tx1"/>
          </a:solidFill>
          <a:latin typeface="+mn-lt"/>
          <a:ea typeface="ヒラギノ角ゴ Pro W3" pitchFamily="-107" charset="-128"/>
          <a:cs typeface="ヒラギノ角ゴ Pro W3" pitchFamily="-107" charset="-128"/>
        </a:defRPr>
      </a:lvl1pPr>
      <a:lvl2pPr marL="1177925" indent="-452438" algn="l" defTabSz="72548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4400" kern="1200">
          <a:solidFill>
            <a:schemeClr val="tx1"/>
          </a:solidFill>
          <a:latin typeface="+mn-lt"/>
          <a:ea typeface="ヒラギノ角ゴ Pro W3" pitchFamily="-107" charset="-128"/>
          <a:cs typeface="ヒラギノ角ゴ Pro W3" charset="0"/>
        </a:defRPr>
      </a:lvl2pPr>
      <a:lvl3pPr marL="1812925" indent="-361950" algn="l" defTabSz="72548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ヒラギノ角ゴ Pro W3" pitchFamily="-107" charset="-128"/>
          <a:cs typeface="ヒラギノ角ゴ Pro W3" charset="0"/>
        </a:defRPr>
      </a:lvl3pPr>
      <a:lvl4pPr marL="2538413" indent="-361950" algn="l" defTabSz="72548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ヒラギノ角ゴ Pro W3" pitchFamily="-107" charset="-128"/>
          <a:cs typeface="ヒラギノ角ゴ Pro W3" charset="0"/>
        </a:defRPr>
      </a:lvl4pPr>
      <a:lvl5pPr marL="3263900" indent="-361950" algn="l" defTabSz="72548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3200" kern="1200">
          <a:solidFill>
            <a:schemeClr val="tx1"/>
          </a:solidFill>
          <a:latin typeface="+mn-lt"/>
          <a:ea typeface="ヒラギノ角ゴ Pro W3" pitchFamily="-107" charset="-128"/>
          <a:cs typeface="ヒラギノ角ゴ Pro W3" charset="0"/>
        </a:defRPr>
      </a:lvl5pPr>
      <a:lvl6pPr marL="3990419" indent="-362765" algn="l" defTabSz="72553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5949" indent="-362765" algn="l" defTabSz="72553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480" indent="-362765" algn="l" defTabSz="72553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011" indent="-362765" algn="l" defTabSz="72553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31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061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592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123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653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184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715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245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2.jpg"/><Relationship Id="rId7" Type="http://schemas.openxmlformats.org/officeDocument/2006/relationships/image" Target="../media/image56.gif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10" Type="http://schemas.openxmlformats.org/officeDocument/2006/relationships/image" Target="../media/image59.jpg"/><Relationship Id="rId4" Type="http://schemas.openxmlformats.org/officeDocument/2006/relationships/image" Target="../media/image53.jpg"/><Relationship Id="rId9" Type="http://schemas.openxmlformats.org/officeDocument/2006/relationships/image" Target="../media/image58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041" y="3866771"/>
            <a:ext cx="6766560" cy="1282828"/>
          </a:xfrm>
        </p:spPr>
        <p:txBody>
          <a:bodyPr/>
          <a:lstStyle/>
          <a:p>
            <a:pPr eaLnBrk="1" hangingPunct="1"/>
            <a:r>
              <a:rPr lang="pt-BR" sz="4000" b="0" dirty="0" smtClean="0">
                <a:solidFill>
                  <a:sysClr val="window" lastClr="FFFFFF"/>
                </a:solidFill>
              </a:rPr>
              <a:t>Automação e coleta de dados </a:t>
            </a:r>
            <a:r>
              <a:rPr lang="pt-BR" sz="4000" b="0" dirty="0" smtClean="0">
                <a:solidFill>
                  <a:sysClr val="window" lastClr="FFFFFF"/>
                </a:solidFill>
              </a:rPr>
              <a:t/>
            </a:r>
            <a:br>
              <a:rPr lang="pt-BR" sz="4000" b="0" dirty="0" smtClean="0">
                <a:solidFill>
                  <a:sysClr val="window" lastClr="FFFFFF"/>
                </a:solidFill>
              </a:rPr>
            </a:br>
            <a:r>
              <a:rPr lang="pt-BR" sz="4000" b="0" dirty="0" smtClean="0">
                <a:solidFill>
                  <a:sysClr val="window" lastClr="FFFFFF"/>
                </a:solidFill>
              </a:rPr>
              <a:t>ACD</a:t>
            </a:r>
            <a:endParaRPr lang="pt-BR" sz="4000" b="0" dirty="0">
              <a:solidFill>
                <a:sysClr val="window" lastClr="FFFFFF"/>
              </a:solidFill>
            </a:endParaRPr>
          </a:p>
        </p:txBody>
      </p:sp>
      <p:sp>
        <p:nvSpPr>
          <p:cNvPr id="6" name="Título 2"/>
          <p:cNvSpPr txBox="1">
            <a:spLocks/>
          </p:cNvSpPr>
          <p:nvPr/>
        </p:nvSpPr>
        <p:spPr>
          <a:xfrm>
            <a:off x="10190233" y="2517122"/>
            <a:ext cx="5083175" cy="738188"/>
          </a:xfrm>
          <a:prstGeom prst="rect">
            <a:avLst/>
          </a:prstGeom>
        </p:spPr>
        <p:txBody>
          <a:bodyPr anchor="t"/>
          <a:lstStyle>
            <a:lvl1pPr algn="l" defTabSz="725488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bg1"/>
                </a:solidFill>
                <a:latin typeface="Arial Narrow"/>
                <a:ea typeface="ヒラギノ角ゴ Pro W3" pitchFamily="-107" charset="-128"/>
                <a:cs typeface="Arial Narrow"/>
              </a:defRPr>
            </a:lvl1pPr>
            <a:lvl2pPr algn="ctr" defTabSz="725488" rtl="0" eaLnBrk="1" fontAlgn="base" hangingPunct="1">
              <a:spcBef>
                <a:spcPct val="0"/>
              </a:spcBef>
              <a:spcAft>
                <a:spcPct val="0"/>
              </a:spcAft>
              <a:defRPr sz="7000">
                <a:solidFill>
                  <a:schemeClr val="tx1"/>
                </a:solidFill>
                <a:latin typeface="Calibri" charset="0"/>
                <a:ea typeface="ヒラギノ角ゴ Pro W3" pitchFamily="-107" charset="-128"/>
                <a:cs typeface="ヒラギノ角ゴ Pro W3" pitchFamily="-107" charset="-128"/>
              </a:defRPr>
            </a:lvl2pPr>
            <a:lvl3pPr algn="ctr" defTabSz="725488" rtl="0" eaLnBrk="1" fontAlgn="base" hangingPunct="1">
              <a:spcBef>
                <a:spcPct val="0"/>
              </a:spcBef>
              <a:spcAft>
                <a:spcPct val="0"/>
              </a:spcAft>
              <a:defRPr sz="7000">
                <a:solidFill>
                  <a:schemeClr val="tx1"/>
                </a:solidFill>
                <a:latin typeface="Calibri" charset="0"/>
                <a:ea typeface="ヒラギノ角ゴ Pro W3" pitchFamily="-107" charset="-128"/>
                <a:cs typeface="ヒラギノ角ゴ Pro W3" pitchFamily="-107" charset="-128"/>
              </a:defRPr>
            </a:lvl3pPr>
            <a:lvl4pPr algn="ctr" defTabSz="725488" rtl="0" eaLnBrk="1" fontAlgn="base" hangingPunct="1">
              <a:spcBef>
                <a:spcPct val="0"/>
              </a:spcBef>
              <a:spcAft>
                <a:spcPct val="0"/>
              </a:spcAft>
              <a:defRPr sz="7000">
                <a:solidFill>
                  <a:schemeClr val="tx1"/>
                </a:solidFill>
                <a:latin typeface="Calibri" charset="0"/>
                <a:ea typeface="ヒラギノ角ゴ Pro W3" pitchFamily="-107" charset="-128"/>
                <a:cs typeface="ヒラギノ角ゴ Pro W3" pitchFamily="-107" charset="-128"/>
              </a:defRPr>
            </a:lvl4pPr>
            <a:lvl5pPr algn="ctr" defTabSz="725488" rtl="0" eaLnBrk="1" fontAlgn="base" hangingPunct="1">
              <a:spcBef>
                <a:spcPct val="0"/>
              </a:spcBef>
              <a:spcAft>
                <a:spcPct val="0"/>
              </a:spcAft>
              <a:defRPr sz="7000">
                <a:solidFill>
                  <a:schemeClr val="tx1"/>
                </a:solidFill>
                <a:latin typeface="Calibri" charset="0"/>
                <a:ea typeface="ヒラギノ角ゴ Pro W3" pitchFamily="-107" charset="-128"/>
                <a:cs typeface="ヒラギノ角ゴ Pro W3" pitchFamily="-107" charset="-128"/>
              </a:defRPr>
            </a:lvl5pPr>
            <a:lvl6pPr marL="457200" algn="ctr" defTabSz="725488" rtl="0" eaLnBrk="1" fontAlgn="base" hangingPunct="1">
              <a:spcBef>
                <a:spcPct val="0"/>
              </a:spcBef>
              <a:spcAft>
                <a:spcPct val="0"/>
              </a:spcAft>
              <a:defRPr sz="7000">
                <a:solidFill>
                  <a:schemeClr val="tx1"/>
                </a:solidFill>
                <a:latin typeface="Calibri" charset="0"/>
                <a:ea typeface="ヒラギノ角ゴ Pro W3" pitchFamily="-107" charset="-128"/>
                <a:cs typeface="ヒラギノ角ゴ Pro W3" pitchFamily="-107" charset="-128"/>
              </a:defRPr>
            </a:lvl6pPr>
            <a:lvl7pPr marL="914400" algn="ctr" defTabSz="725488" rtl="0" eaLnBrk="1" fontAlgn="base" hangingPunct="1">
              <a:spcBef>
                <a:spcPct val="0"/>
              </a:spcBef>
              <a:spcAft>
                <a:spcPct val="0"/>
              </a:spcAft>
              <a:defRPr sz="7000">
                <a:solidFill>
                  <a:schemeClr val="tx1"/>
                </a:solidFill>
                <a:latin typeface="Calibri" charset="0"/>
                <a:ea typeface="ヒラギノ角ゴ Pro W3" pitchFamily="-107" charset="-128"/>
                <a:cs typeface="ヒラギノ角ゴ Pro W3" pitchFamily="-107" charset="-128"/>
              </a:defRPr>
            </a:lvl7pPr>
            <a:lvl8pPr marL="1371600" algn="ctr" defTabSz="725488" rtl="0" eaLnBrk="1" fontAlgn="base" hangingPunct="1">
              <a:spcBef>
                <a:spcPct val="0"/>
              </a:spcBef>
              <a:spcAft>
                <a:spcPct val="0"/>
              </a:spcAft>
              <a:defRPr sz="7000">
                <a:solidFill>
                  <a:schemeClr val="tx1"/>
                </a:solidFill>
                <a:latin typeface="Calibri" charset="0"/>
                <a:ea typeface="ヒラギノ角ゴ Pro W3" pitchFamily="-107" charset="-128"/>
                <a:cs typeface="ヒラギノ角ゴ Pro W3" pitchFamily="-107" charset="-128"/>
              </a:defRPr>
            </a:lvl8pPr>
            <a:lvl9pPr marL="1828800" algn="ctr" defTabSz="725488" rtl="0" eaLnBrk="1" fontAlgn="base" hangingPunct="1">
              <a:spcBef>
                <a:spcPct val="0"/>
              </a:spcBef>
              <a:spcAft>
                <a:spcPct val="0"/>
              </a:spcAft>
              <a:defRPr sz="7000">
                <a:solidFill>
                  <a:schemeClr val="tx1"/>
                </a:solidFill>
                <a:latin typeface="Calibri" charset="0"/>
                <a:ea typeface="ヒラギノ角ゴ Pro W3" pitchFamily="-107" charset="-128"/>
                <a:cs typeface="ヒラギノ角ゴ Pro W3" pitchFamily="-107" charset="-128"/>
              </a:defRPr>
            </a:lvl9pPr>
          </a:lstStyle>
          <a:p>
            <a:pPr marL="0" marR="0" lvl="0" indent="0" algn="l" defTabSz="7254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Narrow"/>
                <a:ea typeface="ヒラギノ角ゴ Pro W3" pitchFamily="-107" charset="-128"/>
              </a:rPr>
              <a:t>Distribuição e Logística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Narrow"/>
              <a:ea typeface="ヒラギノ角ゴ Pro W3" pitchFamily="-107" charset="-128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153" y="1719255"/>
            <a:ext cx="1142857" cy="482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84047" y="3469518"/>
            <a:ext cx="154350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Estoque - </a:t>
            </a: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Cadastra armazéns e endereços a inventariar, faz o inventário dos produtos/materiais por meio de RF (radiofrequência), registrando o resultado das contagens automaticamente. Efetua movimentações de estoque.</a:t>
            </a:r>
          </a:p>
        </p:txBody>
      </p:sp>
      <p:sp>
        <p:nvSpPr>
          <p:cNvPr id="7" name="Retângulo 6"/>
          <p:cNvSpPr/>
          <p:nvPr/>
        </p:nvSpPr>
        <p:spPr>
          <a:xfrm>
            <a:off x="384046" y="1284867"/>
            <a:ext cx="154350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4A5C61"/>
                </a:solidFill>
                <a:latin typeface="Arial Narrow" panose="020B0606020202030204" pitchFamily="34" charset="0"/>
              </a:rPr>
              <a:t>Recebimento </a:t>
            </a:r>
            <a:r>
              <a:rPr lang="pt-BR" sz="2800" b="1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de materiais </a:t>
            </a: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- </a:t>
            </a: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Controla o material recebido por meio da leitura do código de barras, conferindo com os dados </a:t>
            </a:r>
            <a:r>
              <a:rPr lang="pt-BR" sz="28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do Pedido de Compras ou Nota fiscal de entrada, </a:t>
            </a: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verificando inconsistências e/ou realizando a entrada física dos materiais.</a:t>
            </a:r>
          </a:p>
        </p:txBody>
      </p:sp>
      <p:sp>
        <p:nvSpPr>
          <p:cNvPr id="9" name="Retângulo 8"/>
          <p:cNvSpPr/>
          <p:nvPr/>
        </p:nvSpPr>
        <p:spPr>
          <a:xfrm>
            <a:off x="384047" y="4989857"/>
            <a:ext cx="1543507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Produção - </a:t>
            </a: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Realiza o término das produções, baseado nos documentos Ordem de Produção e/ou Roteiro de Operações, encerrando a fase da produção e permite o acompanhamento e controle do processo </a:t>
            </a:r>
            <a:r>
              <a:rPr lang="pt-BR" sz="28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produtivo. Efetua </a:t>
            </a: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os apontamentos de produção/perda e horas improdutivas, baseando-se nas operações alocadas pelo Carga </a:t>
            </a:r>
            <a:r>
              <a:rPr lang="pt-BR" sz="28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Máquina</a:t>
            </a:r>
            <a:endParaRPr lang="pt-BR" sz="2800" dirty="0">
              <a:solidFill>
                <a:srgbClr val="4A5C6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84047" y="2810954"/>
            <a:ext cx="154350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Expedição - </a:t>
            </a: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Separa, embala, gera e imprime a Nota Fiscal de Saída e etiquetas oficiais.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400337" y="6941083"/>
            <a:ext cx="154186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b="1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Consultas </a:t>
            </a: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- P</a:t>
            </a: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ermite, em qualquer parte do coletor, realizar consultas sobre os produtos, o saldo em estoque referente a determinado endereço e os produtos contidos num volume de </a:t>
            </a: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saída</a:t>
            </a:r>
            <a:endParaRPr lang="pt-BR" sz="2800" dirty="0">
              <a:solidFill>
                <a:srgbClr val="4A5C6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 smtClean="0"/>
              <a:t>PROCESSOS ATENDIDOS COM A </a:t>
            </a:r>
            <a:r>
              <a:rPr lang="pt-BR" dirty="0" smtClean="0"/>
              <a:t>SOLUÇÃO </a:t>
            </a:r>
            <a:r>
              <a:rPr lang="pt-BR" dirty="0" smtClean="0"/>
              <a:t>ACD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384046" y="8030534"/>
            <a:ext cx="154350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b="1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Relatórios – </a:t>
            </a: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Emite </a:t>
            </a: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as etiquetas térmicas utilizadas para identificar produtos, caixas, unidades de despacho, endereço e transportadora</a:t>
            </a:r>
          </a:p>
        </p:txBody>
      </p:sp>
    </p:spTree>
    <p:extLst>
      <p:ext uri="{BB962C8B-B14F-4D97-AF65-F5344CB8AC3E}">
        <p14:creationId xmlns:p14="http://schemas.microsoft.com/office/powerpoint/2010/main" val="261486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  <p:bldP spid="7" grpId="1"/>
      <p:bldP spid="9" grpId="0"/>
      <p:bldP spid="9" grpId="1"/>
      <p:bldP spid="12" grpId="0"/>
      <p:bldP spid="12" grpId="1"/>
      <p:bldP spid="15" grpId="0"/>
      <p:bldP spid="15" grpId="1"/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 descr="http://www.tstonline.com.br/image/cache/data/NR%2011-500x500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8" b="15861"/>
          <a:stretch/>
        </p:blipFill>
        <p:spPr bwMode="auto">
          <a:xfrm flipH="1">
            <a:off x="-119507" y="5526327"/>
            <a:ext cx="4989068" cy="367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 smtClean="0"/>
              <a:t>PROCESSOS ATENDIDOS COM A </a:t>
            </a:r>
            <a:r>
              <a:rPr lang="pt-BR" dirty="0" smtClean="0"/>
              <a:t>SOLUÇÃO </a:t>
            </a:r>
            <a:r>
              <a:rPr lang="pt-BR" dirty="0" smtClean="0"/>
              <a:t>ACD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1133855" y="1686700"/>
            <a:ext cx="839419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Recebimento</a:t>
            </a:r>
            <a:endParaRPr lang="pt-BR" sz="2800" b="1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Emissão de etiquetas de produtos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Volume de entradas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Conferencia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Baixa CQ 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Consulta de etiquetas (produto, endereços) RF e </a:t>
            </a:r>
            <a:r>
              <a:rPr lang="pt-BR" sz="28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Protheus</a:t>
            </a:r>
            <a:endParaRPr lang="pt-BR" sz="2800" dirty="0">
              <a:solidFill>
                <a:srgbClr val="4A5C61"/>
              </a:solidFill>
              <a:latin typeface="Arial Narrow" panose="020B0606020202030204" pitchFamily="34" charset="0"/>
            </a:endParaRPr>
          </a:p>
        </p:txBody>
      </p:sp>
      <p:pic>
        <p:nvPicPr>
          <p:cNvPr id="2054" name="Picture 6" descr="http://www.imam.com.br/logistica/images/estoqueSite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5" r="6270"/>
          <a:stretch/>
        </p:blipFill>
        <p:spPr bwMode="auto">
          <a:xfrm flipH="1">
            <a:off x="8769858" y="3617884"/>
            <a:ext cx="7479792" cy="55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30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 smtClean="0"/>
              <a:t>PROCESSOS ATENDIDOS COM A </a:t>
            </a:r>
            <a:r>
              <a:rPr lang="pt-BR" dirty="0" smtClean="0"/>
              <a:t>SOLUÇÃO </a:t>
            </a:r>
            <a:r>
              <a:rPr lang="pt-BR" dirty="0" smtClean="0"/>
              <a:t>ACD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969263" y="1304042"/>
            <a:ext cx="8138161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Expedição</a:t>
            </a:r>
            <a:endParaRPr lang="pt-BR" sz="2800" b="1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Geração de Ordem de Separação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Pré-Separação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Separação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Embalagem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Geração de Nota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Impressão de Nota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Impressão de etiquetas de volumes de </a:t>
            </a:r>
            <a:r>
              <a:rPr lang="pt-BR" sz="28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saída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Transferências para Doca de embarque</a:t>
            </a:r>
            <a:endParaRPr lang="pt-BR" sz="28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Embarque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Consulta de etiqueta (produto, endereços) RF e Protheus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Impressão de etiquetas de endereços</a:t>
            </a:r>
          </a:p>
        </p:txBody>
      </p:sp>
      <p:pic>
        <p:nvPicPr>
          <p:cNvPr id="1026" name="Picture 2" descr="http://lrwebsites.com.br/umov/images/logistica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721" y="1304042"/>
            <a:ext cx="10860129" cy="725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10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 smtClean="0"/>
              <a:t>PROCESSOS ATENDIDOS COM A </a:t>
            </a:r>
            <a:r>
              <a:rPr lang="pt-BR" dirty="0" smtClean="0"/>
              <a:t>SOLUÇÃO </a:t>
            </a:r>
            <a:r>
              <a:rPr lang="pt-BR" dirty="0" smtClean="0"/>
              <a:t>ACD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969263" y="1304042"/>
            <a:ext cx="8138161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Estoque</a:t>
            </a:r>
            <a:endParaRPr lang="pt-BR" sz="2800" b="1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Preparação para Endereçamento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Endereçamento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Envio CQ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Movimentações internas requisição/devolução (simples)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Consulta de etiqueta (produto, endereços) RF e Protheus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Desmontagem de embalagens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Fragmentação de etiqueta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Montagem de Pallet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Manutenção de Pallet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Inclusão de Itens Pallet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Exclusão de Itens Pallet</a:t>
            </a:r>
          </a:p>
        </p:txBody>
      </p:sp>
      <p:pic>
        <p:nvPicPr>
          <p:cNvPr id="3086" name="Picture 14" descr="http://senhoritasabetudo.com/wp-content/uploads/2015/07/CURSO-DE-OPERADOR-DE-EMPILHADEIRA-SENAI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424" y="1901953"/>
            <a:ext cx="4856226" cy="485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mastecstore.files.wordpress.com/2012/09/leitor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565" r="3784" b="11663"/>
          <a:stretch/>
        </p:blipFill>
        <p:spPr bwMode="auto">
          <a:xfrm>
            <a:off x="13021056" y="7077456"/>
            <a:ext cx="3255264" cy="212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77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 smtClean="0"/>
              <a:t>PROCESSOS ATENDIDOS COM A </a:t>
            </a:r>
            <a:r>
              <a:rPr lang="pt-BR" dirty="0" smtClean="0"/>
              <a:t>SOLUÇÃO </a:t>
            </a:r>
            <a:r>
              <a:rPr lang="pt-BR" dirty="0" smtClean="0"/>
              <a:t>ACD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2185539" y="2610483"/>
            <a:ext cx="8138161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Produção</a:t>
            </a:r>
            <a:endParaRPr lang="pt-BR" sz="2800" b="1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Produção simples </a:t>
            </a:r>
            <a:endParaRPr lang="pt-BR" sz="28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Apontamento de produção modelo 1 e 2</a:t>
            </a:r>
            <a:endParaRPr lang="pt-BR" sz="28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Envio ao Controle de Qualidade</a:t>
            </a:r>
            <a:endParaRPr lang="pt-BR" sz="28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Baixa do Controle de Qualidade</a:t>
            </a:r>
            <a:endParaRPr lang="pt-BR" sz="28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Emissão de etiquetas de </a:t>
            </a:r>
            <a:r>
              <a:rPr lang="pt-BR" sz="28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produção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Consulta ordens de produção</a:t>
            </a:r>
            <a:endParaRPr lang="pt-BR" sz="2800" dirty="0">
              <a:solidFill>
                <a:srgbClr val="4A5C61"/>
              </a:solidFill>
              <a:latin typeface="Arial Narrow" panose="020B0606020202030204" pitchFamily="34" charset="0"/>
            </a:endParaRPr>
          </a:p>
        </p:txBody>
      </p:sp>
      <p:pic>
        <p:nvPicPr>
          <p:cNvPr id="4100" name="Picture 4" descr="http://www.eorganiza.com.br/imgs/textil_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702" y="1176026"/>
            <a:ext cx="4176863" cy="278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interaugerh.com.br/wp-content/uploads/2014/11/operador-computado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701" y="3960601"/>
            <a:ext cx="4176863" cy="217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www.audacter.com.br/novo/images/apontament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702" y="6133585"/>
            <a:ext cx="4176863" cy="277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95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 smtClean="0"/>
              <a:t>PROCESSOS ATENDIDOS COM A </a:t>
            </a:r>
            <a:r>
              <a:rPr lang="pt-BR" dirty="0" smtClean="0"/>
              <a:t>SOLUÇÃO </a:t>
            </a:r>
            <a:r>
              <a:rPr lang="pt-BR" dirty="0" smtClean="0"/>
              <a:t>ACD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1664207" y="2486206"/>
            <a:ext cx="8138161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Inventário</a:t>
            </a:r>
            <a:endParaRPr lang="pt-BR" sz="2800" b="1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Mestre de Inventário 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Inventário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Monitoramento do Inventário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Consulta de etiqueta (produto, endereços) RF e Protheus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Emissão de etiquetas de produtos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Impressão de etiquetas de endereços</a:t>
            </a:r>
          </a:p>
        </p:txBody>
      </p:sp>
      <p:pic>
        <p:nvPicPr>
          <p:cNvPr id="5126" name="Picture 6" descr="http://www.go2uti.com/documents/10157/25730/Man+checking+placement+of+product+in+warehouse/0f740e43-0b4b-41c5-879c-3a7efcb55d4f?version=1.0&amp;t=1312430323447&amp;imagePreview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530" y="1601400"/>
            <a:ext cx="5259319" cy="350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www.am-labels.com/photo/pl1035510-customized_size_64_byte_aviation_luggage_rfid_paper_label_tag_for_inventory_managemen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530" y="5104065"/>
            <a:ext cx="5259320" cy="394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69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6762751" y="4443984"/>
            <a:ext cx="8782049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42950" indent="-742950" algn="r">
              <a:buFont typeface="+mj-lt"/>
              <a:buAutoNum type="arabicPeriod" startAt="3"/>
            </a:pPr>
            <a:r>
              <a:rPr lang="pt-BR" sz="4200" dirty="0" smtClean="0">
                <a:solidFill>
                  <a:schemeClr val="bg1"/>
                </a:solidFill>
                <a:latin typeface="Arial Narrow"/>
                <a:cs typeface="Arial Narrow"/>
              </a:rPr>
              <a:t>INFRAESTRUTURA NECESSÁRIA</a:t>
            </a:r>
            <a:endParaRPr lang="pt-BR" sz="42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pic>
        <p:nvPicPr>
          <p:cNvPr id="6" name="Picture 7" descr="Icone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00" y="2703530"/>
            <a:ext cx="1335069" cy="133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5260783" y="290714"/>
            <a:ext cx="10518637" cy="558800"/>
          </a:xfrm>
        </p:spPr>
        <p:txBody>
          <a:bodyPr/>
          <a:lstStyle/>
          <a:p>
            <a:r>
              <a:rPr lang="pt-BR" dirty="0" smtClean="0"/>
              <a:t>Infraestrutura necessária</a:t>
            </a:r>
            <a:endParaRPr lang="pt-BR" dirty="0"/>
          </a:p>
        </p:txBody>
      </p:sp>
      <p:graphicFrame>
        <p:nvGraphicFramePr>
          <p:cNvPr id="6" name="Group 81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827180632"/>
              </p:ext>
            </p:extLst>
          </p:nvPr>
        </p:nvGraphicFramePr>
        <p:xfrm>
          <a:off x="566928" y="1389888"/>
          <a:ext cx="14996160" cy="7283848"/>
        </p:xfrm>
        <a:graphic>
          <a:graphicData uri="http://schemas.openxmlformats.org/drawingml/2006/table">
            <a:tbl>
              <a:tblPr/>
              <a:tblGrid>
                <a:gridCol w="3135560"/>
                <a:gridCol w="11860600"/>
              </a:tblGrid>
              <a:tr h="13514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Wireless Switch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É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o </a:t>
                      </a:r>
                      <a:r>
                        <a:rPr kumimoji="0" lang="pt-BR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cérebro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do sistema de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radio frequência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. Entre muitas outras funções, gerencia </a:t>
                      </a:r>
                      <a:r>
                        <a:rPr kumimoji="0" lang="pt-BR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access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kumimoji="0" lang="pt-BR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ports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, controla acesso, gerencia segurança e separa redes.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567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Switch ou Hub de </a:t>
                      </a:r>
                      <a:r>
                        <a:rPr kumimoji="0" lang="pt-B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rede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Funciona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como um multiplicador de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portas,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sua função é disponibilizar a porta física,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conector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para ligar os diversos </a:t>
                      </a:r>
                      <a:r>
                        <a:rPr kumimoji="0" lang="pt-BR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access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kumimoji="0" lang="pt-BR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ports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567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Access </a:t>
                      </a:r>
                      <a:r>
                        <a:rPr kumimoji="0" lang="pt-BR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Port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endParaRPr kumimoji="0" lang="pt-B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Rádio base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para transmissão e recepção de dados. Não controla acesso, ou seja, não tem inteligência, pois esse controle é exercido pelo wireless switch.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957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Access Point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endParaRPr kumimoji="0" lang="pt-B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Rádio base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com inteligência, controla acesso, divide rede entre outras funções, porém é mais limitada que um conjunto Wireless Switch com Access </a:t>
                      </a:r>
                      <a:r>
                        <a:rPr kumimoji="0" lang="pt-BR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Ports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.</a:t>
                      </a:r>
                      <a:endParaRPr kumimoji="0" lang="pt-B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31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Antena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endParaRPr kumimoji="0" lang="pt-BR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Dispositivo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para transmissão/recepção de sinais, para ser ligada nos Access Points ou Access </a:t>
                      </a:r>
                      <a:r>
                        <a:rPr kumimoji="0" lang="pt-BR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Ports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. Existem diversos tipos, como as direcionais e </a:t>
                      </a:r>
                      <a:r>
                        <a:rPr kumimoji="0" lang="pt-BR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omni-direcionais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, variando a irradiação do sinal.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Picture 47" descr="19WirelessSwtich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090" b="23845"/>
          <a:stretch/>
        </p:blipFill>
        <p:spPr bwMode="auto">
          <a:xfrm>
            <a:off x="1440111" y="1580675"/>
            <a:ext cx="1682698" cy="979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2" descr="08hub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5366" y="2895130"/>
            <a:ext cx="2194964" cy="1115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0" descr="02acessport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216" t="13107" r="12612" b="8489"/>
          <a:stretch/>
        </p:blipFill>
        <p:spPr bwMode="auto">
          <a:xfrm>
            <a:off x="1243585" y="4193971"/>
            <a:ext cx="1773935" cy="1347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8" descr="01acesspoint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4753" y="5724927"/>
            <a:ext cx="1572767" cy="1361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82" descr="03antenna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38922" y="7270362"/>
            <a:ext cx="1578598" cy="1199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220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oup 58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919257712"/>
              </p:ext>
            </p:extLst>
          </p:nvPr>
        </p:nvGraphicFramePr>
        <p:xfrm>
          <a:off x="428596" y="1243584"/>
          <a:ext cx="15134492" cy="7673012"/>
        </p:xfrm>
        <a:graphic>
          <a:graphicData uri="http://schemas.openxmlformats.org/drawingml/2006/table">
            <a:tbl>
              <a:tblPr/>
              <a:tblGrid>
                <a:gridCol w="1926208"/>
                <a:gridCol w="13208284"/>
              </a:tblGrid>
              <a:tr h="14424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Coletores RF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Equipamento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que utiliza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tecnologia rádio frequência, muito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usado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na computação móvel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TOTVS PROTHEUS.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O coletor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RF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pode possuir qualquer sistema operacional,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desde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que trabalhe com o protocolo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VT100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333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Handheld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Estes equipamentos não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são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homologados para trabalhar com o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ACD,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porém permitem acesso ao servidor </a:t>
                      </a:r>
                      <a:r>
                        <a:rPr kumimoji="0" lang="pt-BR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telnet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, caso o seu sistema operacional possua o </a:t>
                      </a:r>
                      <a:r>
                        <a:rPr kumimoji="0" lang="pt-BR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client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kumimoji="0" lang="pt-BR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telnet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para VT100 e antena RF em seu dispositivo. 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69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Micro terminal</a:t>
                      </a:r>
                      <a:endParaRPr kumimoji="0" lang="pt-B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Existem diversas topologias de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micro terminais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, porém para o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ACD só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está homologado os equipamentos que funcionam com VT100.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076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Impressoras térmicas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As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impressões térmicas de etiquetas são muito utilizadas no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ACD, 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sendo assim foram desenvolvidas bibliotecas para geração e impressão de etiquetas de código de barras para as seguintes  linguagens de programação: DPL, EPL, IPL e ZPL.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076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Balanças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A tecnologia ACD não possui nenhum biblioteca que leia informações de balanças, porém existem customizações, que permitem a leitura dos pesos de algumas balanças sem o uso de </a:t>
                      </a:r>
                      <a:r>
                        <a:rPr kumimoji="0" lang="pt-BR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DLL´</a:t>
                      </a:r>
                      <a:r>
                        <a:rPr kumimoji="0" lang="pt-B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" name="Picture 33" descr="coleto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35083" y="1291963"/>
            <a:ext cx="639383" cy="1315833"/>
          </a:xfrm>
          <a:prstGeom prst="rect">
            <a:avLst/>
          </a:prstGeom>
          <a:noFill/>
        </p:spPr>
      </p:pic>
      <p:pic>
        <p:nvPicPr>
          <p:cNvPr id="11" name="Picture 36" descr="handheld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77106" y="2910845"/>
            <a:ext cx="814451" cy="1475232"/>
          </a:xfrm>
          <a:prstGeom prst="rect">
            <a:avLst/>
          </a:prstGeom>
          <a:noFill/>
        </p:spPr>
      </p:pic>
      <p:pic>
        <p:nvPicPr>
          <p:cNvPr id="12" name="Picture 38" descr="impressora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2323" y="6094828"/>
            <a:ext cx="1194332" cy="1297099"/>
          </a:xfrm>
          <a:prstGeom prst="rect">
            <a:avLst/>
          </a:prstGeom>
          <a:noFill/>
        </p:spPr>
      </p:pic>
      <p:pic>
        <p:nvPicPr>
          <p:cNvPr id="13" name="Picture 42" descr="microterminal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9171" y="4864608"/>
            <a:ext cx="1411208" cy="769978"/>
          </a:xfrm>
          <a:prstGeom prst="rect">
            <a:avLst/>
          </a:prstGeom>
          <a:noFill/>
        </p:spPr>
      </p:pic>
      <p:pic>
        <p:nvPicPr>
          <p:cNvPr id="14" name="Picture 43" descr="star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51204" y="7629670"/>
            <a:ext cx="1309175" cy="1257353"/>
          </a:xfrm>
          <a:prstGeom prst="rect">
            <a:avLst/>
          </a:prstGeom>
          <a:noFill/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260783" y="290714"/>
            <a:ext cx="10518637" cy="558800"/>
          </a:xfrm>
        </p:spPr>
        <p:txBody>
          <a:bodyPr/>
          <a:lstStyle/>
          <a:p>
            <a:r>
              <a:rPr lang="pt-BR" dirty="0" smtClean="0"/>
              <a:t>Equipamentos utilizados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528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6762751" y="4443984"/>
            <a:ext cx="8782049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42950" indent="-742950" algn="r">
              <a:buFont typeface="+mj-lt"/>
              <a:buAutoNum type="arabicPeriod" startAt="4"/>
            </a:pPr>
            <a:r>
              <a:rPr lang="pt-BR" sz="4200" dirty="0" smtClean="0">
                <a:solidFill>
                  <a:schemeClr val="bg1"/>
                </a:solidFill>
                <a:latin typeface="Arial Narrow"/>
                <a:cs typeface="Arial Narrow"/>
              </a:rPr>
              <a:t>TELAS DE NAVEGAÇÃO ACD</a:t>
            </a:r>
            <a:endParaRPr lang="pt-BR" sz="42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pic>
        <p:nvPicPr>
          <p:cNvPr id="6" name="Picture 7" descr="Icone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00" y="2703530"/>
            <a:ext cx="1335069" cy="133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1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Box 5"/>
          <p:cNvSpPr txBox="1">
            <a:spLocks noChangeArrowheads="1"/>
          </p:cNvSpPr>
          <p:nvPr/>
        </p:nvSpPr>
        <p:spPr bwMode="auto">
          <a:xfrm>
            <a:off x="8124825" y="1331913"/>
            <a:ext cx="4999038" cy="295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6200" dirty="0">
                <a:solidFill>
                  <a:srgbClr val="00739C"/>
                </a:solidFill>
                <a:latin typeface="Arial Narrow"/>
                <a:cs typeface="Arial Narrow"/>
              </a:rPr>
              <a:t>HOJE FALAREMOS SOBRE</a:t>
            </a:r>
          </a:p>
        </p:txBody>
      </p:sp>
      <p:pic>
        <p:nvPicPr>
          <p:cNvPr id="1639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4038" y="1851025"/>
            <a:ext cx="19812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 QUE É A SOLUÇÃO ACD E QUAL O SEU OBJETIVO?</a:t>
            </a:r>
            <a:endParaRPr lang="en-US" dirty="0" smtClean="0"/>
          </a:p>
          <a:p>
            <a:r>
              <a:rPr lang="en-US" dirty="0" smtClean="0"/>
              <a:t>PROCESSOS ATENDIDOS COM A SOLUÇÃO ACD </a:t>
            </a:r>
            <a:endParaRPr lang="en-US" dirty="0" smtClean="0"/>
          </a:p>
          <a:p>
            <a:r>
              <a:rPr lang="en-US" dirty="0" smtClean="0"/>
              <a:t>INFRAESTRUTURA NECESSÁRIA</a:t>
            </a:r>
            <a:endParaRPr lang="en-US" dirty="0" smtClean="0"/>
          </a:p>
          <a:p>
            <a:r>
              <a:rPr lang="en-US" dirty="0" smtClean="0"/>
              <a:t>TELAS DE NAVEGAÇÃO DO ACD</a:t>
            </a:r>
            <a:endParaRPr lang="en-US" dirty="0" smtClean="0"/>
          </a:p>
          <a:p>
            <a:r>
              <a:rPr lang="en-US" dirty="0" smtClean="0"/>
              <a:t>CLIENTES QUE UTILIZAM O ACD</a:t>
            </a:r>
          </a:p>
          <a:p>
            <a:r>
              <a:rPr lang="en-US" dirty="0" smtClean="0"/>
              <a:t>ABERTURA </a:t>
            </a:r>
            <a:r>
              <a:rPr lang="en-US" dirty="0" smtClean="0"/>
              <a:t>PARA DÚVIDAS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Imagem_video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24965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OTVS_n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1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extBox 5"/>
          <p:cNvSpPr txBox="1">
            <a:spLocks noChangeArrowheads="1"/>
          </p:cNvSpPr>
          <p:nvPr/>
        </p:nvSpPr>
        <p:spPr bwMode="auto">
          <a:xfrm>
            <a:off x="3952875" y="1851025"/>
            <a:ext cx="1841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16931" t="11392" r="6606" b="3305"/>
          <a:stretch/>
        </p:blipFill>
        <p:spPr>
          <a:xfrm>
            <a:off x="0" y="0"/>
            <a:ext cx="15212036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0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extBox 5"/>
          <p:cNvSpPr txBox="1">
            <a:spLocks noChangeArrowheads="1"/>
          </p:cNvSpPr>
          <p:nvPr/>
        </p:nvSpPr>
        <p:spPr bwMode="auto">
          <a:xfrm>
            <a:off x="3952875" y="1851025"/>
            <a:ext cx="1841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15947" t="29712" r="5763" b="44783"/>
          <a:stretch/>
        </p:blipFill>
        <p:spPr>
          <a:xfrm>
            <a:off x="215179" y="1851025"/>
            <a:ext cx="15836817" cy="277977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6088" t="65131" r="5903" b="9304"/>
          <a:stretch/>
        </p:blipFill>
        <p:spPr>
          <a:xfrm>
            <a:off x="215178" y="5138928"/>
            <a:ext cx="15836817" cy="279641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260783" y="290714"/>
            <a:ext cx="10518637" cy="558800"/>
          </a:xfrm>
        </p:spPr>
        <p:txBody>
          <a:bodyPr/>
          <a:lstStyle/>
          <a:p>
            <a:r>
              <a:rPr lang="pt-BR" dirty="0" smtClean="0"/>
              <a:t>Exemplo de tela do ACD na conferência de Pedido de Compras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713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extBox 5"/>
          <p:cNvSpPr txBox="1">
            <a:spLocks noChangeArrowheads="1"/>
          </p:cNvSpPr>
          <p:nvPr/>
        </p:nvSpPr>
        <p:spPr bwMode="auto">
          <a:xfrm>
            <a:off x="3952875" y="1851025"/>
            <a:ext cx="1841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5947" t="27305" r="6044" b="48174"/>
          <a:stretch/>
        </p:blipFill>
        <p:spPr>
          <a:xfrm>
            <a:off x="209667" y="1517905"/>
            <a:ext cx="15764645" cy="267004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5947" t="60174" r="6044" b="5913"/>
          <a:stretch/>
        </p:blipFill>
        <p:spPr>
          <a:xfrm>
            <a:off x="209667" y="4389120"/>
            <a:ext cx="15771290" cy="329184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260783" y="290714"/>
            <a:ext cx="10518637" cy="558800"/>
          </a:xfrm>
        </p:spPr>
        <p:txBody>
          <a:bodyPr/>
          <a:lstStyle/>
          <a:p>
            <a:r>
              <a:rPr lang="pt-BR" dirty="0" smtClean="0"/>
              <a:t>Exemplo de tela do ACD na conferência de Nota fiscal de entrada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134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extBox 5"/>
          <p:cNvSpPr txBox="1">
            <a:spLocks noChangeArrowheads="1"/>
          </p:cNvSpPr>
          <p:nvPr/>
        </p:nvSpPr>
        <p:spPr bwMode="auto">
          <a:xfrm>
            <a:off x="3952875" y="1851025"/>
            <a:ext cx="1841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6087" t="26261" r="6607" b="11391"/>
          <a:stretch/>
        </p:blipFill>
        <p:spPr>
          <a:xfrm>
            <a:off x="310896" y="1609343"/>
            <a:ext cx="15468525" cy="698487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260783" y="290714"/>
            <a:ext cx="10518637" cy="558800"/>
          </a:xfrm>
        </p:spPr>
        <p:txBody>
          <a:bodyPr/>
          <a:lstStyle/>
          <a:p>
            <a:r>
              <a:rPr lang="pt-BR" dirty="0" smtClean="0"/>
              <a:t>Exemplo de tela do ACD na </a:t>
            </a:r>
            <a:r>
              <a:rPr lang="pt-BR" dirty="0" smtClean="0"/>
              <a:t>SEPARAÇÃO </a:t>
            </a:r>
            <a:r>
              <a:rPr lang="pt-BR" dirty="0" smtClean="0"/>
              <a:t>de ordem de venda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965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e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00" y="2703530"/>
            <a:ext cx="1335069" cy="1335069"/>
          </a:xfrm>
          <a:prstGeom prst="rect">
            <a:avLst/>
          </a:prstGeo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8124825" y="4572000"/>
            <a:ext cx="812482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42950" indent="-742950">
              <a:buFont typeface="+mj-lt"/>
              <a:buAutoNum type="arabicPeriod" startAt="5"/>
            </a:pPr>
            <a:r>
              <a:rPr lang="en-US" sz="4200" dirty="0" smtClean="0">
                <a:solidFill>
                  <a:schemeClr val="bg1"/>
                </a:solidFill>
                <a:latin typeface="Arial Narrow"/>
                <a:cs typeface="Arial Narrow"/>
              </a:rPr>
              <a:t>CLIENTES QUE UTILIZAM O </a:t>
            </a:r>
            <a:r>
              <a:rPr lang="en-US" sz="4200" dirty="0" smtClean="0">
                <a:solidFill>
                  <a:schemeClr val="bg1"/>
                </a:solidFill>
                <a:latin typeface="Arial Narrow"/>
                <a:cs typeface="Arial Narrow"/>
              </a:rPr>
              <a:t>ACD</a:t>
            </a:r>
            <a:endParaRPr lang="en-US" sz="42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41898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extBox 5"/>
          <p:cNvSpPr txBox="1">
            <a:spLocks noChangeArrowheads="1"/>
          </p:cNvSpPr>
          <p:nvPr/>
        </p:nvSpPr>
        <p:spPr bwMode="auto">
          <a:xfrm>
            <a:off x="3952875" y="1851025"/>
            <a:ext cx="1841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7131880" y="649574"/>
            <a:ext cx="810202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rgbClr val="00739C"/>
                </a:solidFill>
                <a:latin typeface="Arial Narrow" panose="020B0606020202030204" pitchFamily="34" charset="0"/>
              </a:rPr>
              <a:t>Clientes que utilizam a solução </a:t>
            </a:r>
            <a:r>
              <a:rPr lang="pt-BR" sz="3200" dirty="0" smtClean="0">
                <a:solidFill>
                  <a:srgbClr val="00739C"/>
                </a:solidFill>
                <a:latin typeface="Arial Narrow" panose="020B0606020202030204" pitchFamily="34" charset="0"/>
              </a:rPr>
              <a:t>ACD PROTHEUS </a:t>
            </a:r>
            <a:endParaRPr lang="pt-BR" sz="3200" dirty="0">
              <a:solidFill>
                <a:srgbClr val="00739C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55" y="4452198"/>
            <a:ext cx="2216379" cy="96364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7" t="24829" r="7010" b="22084"/>
          <a:stretch/>
        </p:blipFill>
        <p:spPr>
          <a:xfrm>
            <a:off x="7131880" y="4669518"/>
            <a:ext cx="3049560" cy="127609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748" y="2347246"/>
            <a:ext cx="2466975" cy="18478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672" y="4236004"/>
            <a:ext cx="2143125" cy="214312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798" y="6743439"/>
            <a:ext cx="2406872" cy="153438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72" y="1977645"/>
            <a:ext cx="3994543" cy="145256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632" y="6425678"/>
            <a:ext cx="2794000" cy="889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880" y="6269638"/>
            <a:ext cx="3045375" cy="200818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269" y="2347246"/>
            <a:ext cx="2638425" cy="1733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3828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e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00" y="2703530"/>
            <a:ext cx="1335069" cy="1335069"/>
          </a:xfrm>
          <a:prstGeom prst="rect">
            <a:avLst/>
          </a:prstGeo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8124825" y="4572000"/>
            <a:ext cx="812482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latin typeface="Arial Narrow"/>
                <a:cs typeface="Arial Narrow"/>
              </a:rPr>
              <a:t>DÚVIDAS</a:t>
            </a:r>
            <a:endParaRPr lang="en-US" sz="42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50926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 XXXXXXXXXXXX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 dirty="0" smtClean="0"/>
              <a:t>Departamento</a:t>
            </a:r>
            <a:endParaRPr lang="pt-BR" dirty="0" smtClean="0"/>
          </a:p>
          <a:p>
            <a:r>
              <a:rPr lang="en-US" dirty="0"/>
              <a:t>+55 </a:t>
            </a:r>
            <a:r>
              <a:rPr lang="en-US" dirty="0" smtClean="0"/>
              <a:t>(xx) </a:t>
            </a:r>
            <a:r>
              <a:rPr lang="en-US" dirty="0" err="1" smtClean="0"/>
              <a:t>xxxx</a:t>
            </a:r>
            <a:r>
              <a:rPr lang="en-US" dirty="0" err="1" smtClean="0"/>
              <a:t>-xxxx</a:t>
            </a:r>
            <a:endParaRPr lang="en-US" dirty="0"/>
          </a:p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4"/>
          </p:nvPr>
        </p:nvSpPr>
        <p:spPr>
          <a:xfrm>
            <a:off x="10374576" y="3117986"/>
            <a:ext cx="4754136" cy="853016"/>
          </a:xfrm>
        </p:spPr>
        <p:txBody>
          <a:bodyPr/>
          <a:lstStyle/>
          <a:p>
            <a:r>
              <a:rPr lang="en-US" dirty="0" smtClean="0"/>
              <a:t>xxxxxxxx@totvs.com.br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85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6762751" y="4443984"/>
            <a:ext cx="8782049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42950" indent="-742950" algn="r">
              <a:buFont typeface="+mj-lt"/>
              <a:buAutoNum type="arabicPeriod"/>
            </a:pPr>
            <a:r>
              <a:rPr lang="pt-BR" sz="4200" dirty="0" smtClean="0">
                <a:solidFill>
                  <a:schemeClr val="bg1"/>
                </a:solidFill>
                <a:latin typeface="Arial Narrow"/>
                <a:cs typeface="Arial Narrow"/>
              </a:rPr>
              <a:t>O QUE É A SOLUÇÃO ACD E SEUS OBJETIVOS?</a:t>
            </a:r>
            <a:endParaRPr lang="pt-BR" sz="42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pic>
        <p:nvPicPr>
          <p:cNvPr id="6" name="Picture 7" descr="Icone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00" y="2703530"/>
            <a:ext cx="1335069" cy="133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2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5660" y="-402336"/>
            <a:ext cx="17578636" cy="8119872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26628" name="TextBox 18"/>
          <p:cNvSpPr txBox="1">
            <a:spLocks noChangeArrowheads="1"/>
          </p:cNvSpPr>
          <p:nvPr/>
        </p:nvSpPr>
        <p:spPr bwMode="auto">
          <a:xfrm>
            <a:off x="519594" y="6804447"/>
            <a:ext cx="1517151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None/>
            </a:pPr>
            <a:r>
              <a:rPr lang="pt-B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ヒラギノ角ゴ Pro W3" pitchFamily="-107" charset="-128"/>
                <a:cs typeface="Arial Narrow"/>
              </a:rPr>
              <a:t>O que é ACD?</a:t>
            </a:r>
          </a:p>
          <a:p>
            <a:pPr algn="just">
              <a:buFontTx/>
              <a:buNone/>
            </a:pP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ヒラギノ角ゴ Pro W3" pitchFamily="-107" charset="-128"/>
                <a:cs typeface="Arial Narrow"/>
              </a:rPr>
              <a:t>ACD é </a:t>
            </a:r>
            <a:r>
              <a:rPr lang="pt-BR" sz="3200" b="1" dirty="0" smtClean="0">
                <a:solidFill>
                  <a:srgbClr val="EC9B3C"/>
                </a:solidFill>
                <a:latin typeface="Arial Narrow"/>
                <a:ea typeface="ヒラギノ角ゴ Pro W3" pitchFamily="-107" charset="-128"/>
                <a:cs typeface="Arial Narrow"/>
              </a:rPr>
              <a:t>tecnologia de Automação </a:t>
            </a:r>
            <a:r>
              <a:rPr lang="pt-BR" sz="3200" b="1" dirty="0">
                <a:solidFill>
                  <a:srgbClr val="EC9B3C"/>
                </a:solidFill>
                <a:latin typeface="Arial Narrow"/>
                <a:ea typeface="ヒラギノ角ゴ Pro W3" pitchFamily="-107" charset="-128"/>
                <a:cs typeface="Arial Narrow"/>
              </a:rPr>
              <a:t>e Coleta de </a:t>
            </a:r>
            <a:r>
              <a:rPr lang="pt-BR" sz="3200" b="1" dirty="0" smtClean="0">
                <a:solidFill>
                  <a:srgbClr val="EC9B3C"/>
                </a:solidFill>
                <a:latin typeface="Arial Narrow"/>
                <a:ea typeface="ヒラギノ角ゴ Pro W3" pitchFamily="-107" charset="-128"/>
                <a:cs typeface="Arial Narrow"/>
              </a:rPr>
              <a:t>Dados</a:t>
            </a: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ヒラギノ角ゴ Pro W3" pitchFamily="-107" charset="-128"/>
                <a:cs typeface="Arial Narrow"/>
              </a:rPr>
              <a:t>. Essa solução foi 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ヒラギノ角ゴ Pro W3" pitchFamily="-107" charset="-128"/>
                <a:cs typeface="Arial Narrow"/>
              </a:rPr>
              <a:t>desenvolvida para </a:t>
            </a:r>
            <a:r>
              <a:rPr lang="pt-BR" sz="3200" b="1" dirty="0">
                <a:solidFill>
                  <a:srgbClr val="EC9B3C"/>
                </a:solidFill>
                <a:latin typeface="Arial Narrow"/>
                <a:ea typeface="ヒラギノ角ゴ Pro W3" pitchFamily="-107" charset="-128"/>
                <a:cs typeface="Arial Narrow"/>
              </a:rPr>
              <a:t>atender</a:t>
            </a:r>
            <a:r>
              <a:rPr lang="pt-B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ヒラギノ角ゴ Pro W3" pitchFamily="-107" charset="-128"/>
                <a:cs typeface="Arial Narrow"/>
              </a:rPr>
              <a:t> 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ヒラギノ角ゴ Pro W3" pitchFamily="-107" charset="-128"/>
                <a:cs typeface="Arial Narrow"/>
              </a:rPr>
              <a:t>à </a:t>
            </a: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ヒラギノ角ゴ Pro W3" pitchFamily="-107" charset="-128"/>
                <a:cs typeface="Arial Narrow"/>
              </a:rPr>
              <a:t>necessidade de empresas que utilizam 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ヒラギノ角ゴ Pro W3" pitchFamily="-107" charset="-128"/>
                <a:cs typeface="Arial Narrow"/>
              </a:rPr>
              <a:t>seus </a:t>
            </a:r>
            <a:r>
              <a:rPr lang="pt-BR" sz="3200" b="1" dirty="0">
                <a:solidFill>
                  <a:srgbClr val="EC9B3C"/>
                </a:solidFill>
                <a:latin typeface="Arial Narrow"/>
                <a:ea typeface="ヒラギノ角ゴ Pro W3" pitchFamily="-107" charset="-128"/>
                <a:cs typeface="Arial Narrow"/>
              </a:rPr>
              <a:t>sistemas à distância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ヒラギノ角ゴ Pro W3" pitchFamily="-107" charset="-128"/>
                <a:cs typeface="Arial Narrow"/>
              </a:rPr>
              <a:t>, por meio de </a:t>
            </a:r>
            <a:r>
              <a:rPr lang="pt-BR" sz="3200" b="1" dirty="0">
                <a:solidFill>
                  <a:srgbClr val="EC9B3C"/>
                </a:solidFill>
                <a:latin typeface="Arial Narrow"/>
                <a:ea typeface="ヒラギノ角ゴ Pro W3" pitchFamily="-107" charset="-128"/>
                <a:cs typeface="Arial Narrow"/>
              </a:rPr>
              <a:t>recursos móveis </a:t>
            </a: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ヒラギノ角ゴ Pro W3" pitchFamily="-107" charset="-128"/>
                <a:cs typeface="Arial Narrow"/>
              </a:rPr>
              <a:t>portáteis </a:t>
            </a:r>
            <a:r>
              <a:rPr lang="pt-BR" sz="3200" b="1" dirty="0" smtClean="0">
                <a:solidFill>
                  <a:srgbClr val="EC9B3C"/>
                </a:solidFill>
                <a:latin typeface="Arial Narrow"/>
                <a:ea typeface="ヒラギノ角ゴ Pro W3" pitchFamily="-107" charset="-128"/>
                <a:cs typeface="Arial Narrow"/>
              </a:rPr>
              <a:t>integrados ao sistema </a:t>
            </a: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ヒラギノ角ゴ Pro W3" pitchFamily="-107" charset="-128"/>
                <a:cs typeface="Arial Narrow"/>
              </a:rPr>
              <a:t>coorporativo ERP (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ヒラギノ角ゴ Pro W3" pitchFamily="-107" charset="-128"/>
                <a:cs typeface="Arial Narrow"/>
              </a:rPr>
              <a:t>enterprise resource planning</a:t>
            </a: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ヒラギノ角ゴ Pro W3" pitchFamily="-107" charset="-128"/>
                <a:cs typeface="Arial Narrow"/>
              </a:rPr>
              <a:t>)</a:t>
            </a:r>
            <a:endParaRPr lang="pt-BR" sz="3200" dirty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ea typeface="ヒラギノ角ゴ Pro W3" pitchFamily="-107" charset="-128"/>
              <a:cs typeface="Arial Narrow"/>
            </a:endParaRPr>
          </a:p>
        </p:txBody>
      </p:sp>
      <p:sp>
        <p:nvSpPr>
          <p:cNvPr id="26630" name="TextBox 5"/>
          <p:cNvSpPr txBox="1">
            <a:spLocks noChangeArrowheads="1"/>
          </p:cNvSpPr>
          <p:nvPr/>
        </p:nvSpPr>
        <p:spPr bwMode="auto">
          <a:xfrm>
            <a:off x="3824767" y="1687426"/>
            <a:ext cx="23707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pt-BR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4696" y="1439342"/>
            <a:ext cx="4126407" cy="1420741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bg1"/>
                </a:solidFill>
              </a:rPr>
              <a:t>Qual o objetivo da solução ACD?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7" name="Imagem 5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"/>
          <a:stretch/>
        </p:blipFill>
        <p:spPr>
          <a:xfrm>
            <a:off x="8753888" y="5920339"/>
            <a:ext cx="3704082" cy="322366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970" y="5924550"/>
            <a:ext cx="3791680" cy="3245563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736593" y="2860084"/>
            <a:ext cx="110825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Tx/>
              <a:buNone/>
            </a:pPr>
            <a:r>
              <a:rPr lang="pt-BR" sz="3200" b="1" dirty="0">
                <a:solidFill>
                  <a:srgbClr val="EC9B3C"/>
                </a:solidFill>
                <a:latin typeface="Arial Narrow"/>
                <a:ea typeface="ヒラギノ角ゴ Pro W3" pitchFamily="-107" charset="-128"/>
                <a:cs typeface="Arial Narrow"/>
              </a:rPr>
              <a:t>Agilizar</a:t>
            </a: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ヒラギノ角ゴ Pro W3" pitchFamily="-107" charset="-128"/>
                <a:cs typeface="Arial Narrow"/>
              </a:rPr>
              <a:t> o processo de coleta de dados, por meio de equipamentos portáteis, usando o recurso de identificação de </a:t>
            </a:r>
            <a:r>
              <a:rPr lang="pt-BR" sz="3200" b="1" dirty="0">
                <a:solidFill>
                  <a:srgbClr val="EC9B3C"/>
                </a:solidFill>
                <a:latin typeface="Arial Narrow"/>
                <a:ea typeface="ヒラギノ角ゴ Pro W3" pitchFamily="-107" charset="-128"/>
                <a:cs typeface="Arial Narrow"/>
              </a:rPr>
              <a:t>código de barras</a:t>
            </a: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ヒラギノ角ゴ Pro W3" pitchFamily="-107" charset="-128"/>
                <a:cs typeface="Arial Narrow"/>
              </a:rPr>
              <a:t>, permitindo assim a obtenção </a:t>
            </a:r>
            <a:r>
              <a:rPr lang="pt-BR" sz="3200" b="1" dirty="0">
                <a:solidFill>
                  <a:srgbClr val="EC9B3C"/>
                </a:solidFill>
                <a:latin typeface="Arial Narrow"/>
                <a:ea typeface="ヒラギノ角ゴ Pro W3" pitchFamily="-107" charset="-128"/>
                <a:cs typeface="Arial Narrow"/>
              </a:rPr>
              <a:t>informações online</a:t>
            </a: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ヒラギノ角ゴ Pro W3" pitchFamily="-107" charset="-128"/>
                <a:cs typeface="Arial Narrow"/>
              </a:rPr>
              <a:t>, referente à </a:t>
            </a:r>
            <a:r>
              <a:rPr lang="pt-BR" sz="2800" b="1" dirty="0">
                <a:solidFill>
                  <a:srgbClr val="EC9B3C"/>
                </a:solidFill>
                <a:latin typeface="Arial Narrow"/>
                <a:ea typeface="ヒラギノ角ゴ Pro W3" pitchFamily="-107" charset="-128"/>
                <a:cs typeface="Arial Narrow"/>
              </a:rPr>
              <a:t>movimentação</a:t>
            </a: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ヒラギノ角ゴ Pro W3" pitchFamily="-107" charset="-128"/>
                <a:cs typeface="Arial Narrow"/>
              </a:rPr>
              <a:t> de materiais. Esta tecnologia destina-se à empresas que necessitam um </a:t>
            </a:r>
            <a:r>
              <a:rPr lang="pt-BR" sz="3200" b="1" dirty="0">
                <a:solidFill>
                  <a:srgbClr val="EC9B3C"/>
                </a:solidFill>
                <a:latin typeface="Arial Narrow"/>
                <a:ea typeface="ヒラギノ角ゴ Pro W3" pitchFamily="-107" charset="-128"/>
                <a:cs typeface="Arial Narrow"/>
              </a:rPr>
              <a:t>controle efetivo do </a:t>
            </a:r>
            <a:r>
              <a:rPr lang="pt-BR" sz="3200" b="1" dirty="0" smtClean="0">
                <a:solidFill>
                  <a:srgbClr val="EC9B3C"/>
                </a:solidFill>
                <a:latin typeface="Arial Narrow"/>
                <a:ea typeface="ヒラギノ角ゴ Pro W3" pitchFamily="-107" charset="-128"/>
                <a:cs typeface="Arial Narrow"/>
              </a:rPr>
              <a:t>estoque.</a:t>
            </a:r>
            <a:endParaRPr lang="pt-BR" sz="3200" b="1" dirty="0">
              <a:solidFill>
                <a:srgbClr val="EC9B3C"/>
              </a:solidFill>
              <a:latin typeface="Arial Narrow"/>
              <a:ea typeface="ヒラギノ角ゴ Pro W3" pitchFamily="-107" charset="-128"/>
              <a:cs typeface="Arial Narrow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408" y="5924550"/>
            <a:ext cx="4346480" cy="32194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0"/>
            <a:ext cx="4864608" cy="238198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728" y="-1"/>
            <a:ext cx="6995922" cy="236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0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260783" y="290714"/>
            <a:ext cx="10518637" cy="558800"/>
          </a:xfrm>
        </p:spPr>
        <p:txBody>
          <a:bodyPr/>
          <a:lstStyle/>
          <a:p>
            <a:r>
              <a:rPr lang="pt-BR" dirty="0" smtClean="0"/>
              <a:t>Benefícios de uma solução integrada</a:t>
            </a:r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2663235" y="1458341"/>
            <a:ext cx="12735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fontAlgn="t">
              <a:spcBef>
                <a:spcPts val="1500"/>
              </a:spcBef>
              <a:buFont typeface="Wingdings" pitchFamily="2" charset="2"/>
              <a:buChar char="§"/>
            </a:pPr>
            <a:r>
              <a:rPr lang="pt-BR" sz="3600" dirty="0">
                <a:solidFill>
                  <a:srgbClr val="4A5C61"/>
                </a:solidFill>
                <a:latin typeface="Arial Narrow" panose="020B0606020202030204" pitchFamily="34" charset="0"/>
              </a:rPr>
              <a:t>Foco na atividade principal da empresa</a:t>
            </a:r>
          </a:p>
        </p:txBody>
      </p:sp>
      <p:sp>
        <p:nvSpPr>
          <p:cNvPr id="3" name="Retângulo 2"/>
          <p:cNvSpPr/>
          <p:nvPr/>
        </p:nvSpPr>
        <p:spPr>
          <a:xfrm>
            <a:off x="2663236" y="2185086"/>
            <a:ext cx="12735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fontAlgn="t">
              <a:spcBef>
                <a:spcPts val="1500"/>
              </a:spcBef>
              <a:buFont typeface="Wingdings" pitchFamily="2" charset="2"/>
              <a:buChar char="§"/>
            </a:pPr>
            <a:r>
              <a:rPr lang="pt-BR" sz="3600" dirty="0">
                <a:solidFill>
                  <a:srgbClr val="4A5C61"/>
                </a:solidFill>
                <a:latin typeface="Arial Narrow" panose="020B0606020202030204" pitchFamily="34" charset="0"/>
              </a:rPr>
              <a:t>Reengenharia de processos na utilização de melhores práticas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663235" y="7421948"/>
            <a:ext cx="12735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fontAlgn="t">
              <a:spcBef>
                <a:spcPts val="1500"/>
              </a:spcBef>
              <a:buFont typeface="Wingdings" pitchFamily="2" charset="2"/>
              <a:buChar char="§"/>
            </a:pPr>
            <a:r>
              <a:rPr lang="pt-BR" sz="3600" dirty="0">
                <a:solidFill>
                  <a:srgbClr val="4A5C61"/>
                </a:solidFill>
                <a:latin typeface="Arial Narrow" panose="020B0606020202030204" pitchFamily="34" charset="0"/>
              </a:rPr>
              <a:t>Redução de custos</a:t>
            </a:r>
          </a:p>
        </p:txBody>
      </p:sp>
      <p:sp>
        <p:nvSpPr>
          <p:cNvPr id="6" name="Retângulo 5"/>
          <p:cNvSpPr/>
          <p:nvPr/>
        </p:nvSpPr>
        <p:spPr>
          <a:xfrm>
            <a:off x="2663236" y="5869970"/>
            <a:ext cx="12735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fontAlgn="t">
              <a:spcBef>
                <a:spcPts val="1500"/>
              </a:spcBef>
              <a:buFont typeface="Wingdings" pitchFamily="2" charset="2"/>
              <a:buChar char="§"/>
            </a:pPr>
            <a:r>
              <a:rPr lang="pt-BR" sz="3600" dirty="0">
                <a:solidFill>
                  <a:srgbClr val="4A5C61"/>
                </a:solidFill>
                <a:latin typeface="Arial Narrow" panose="020B0606020202030204" pitchFamily="34" charset="0"/>
              </a:rPr>
              <a:t>Atualização tecnológica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63236" y="2905135"/>
            <a:ext cx="12735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fontAlgn="t">
              <a:spcBef>
                <a:spcPts val="800"/>
              </a:spcBef>
              <a:buFont typeface="Wingdings" pitchFamily="2" charset="2"/>
              <a:buChar char="§"/>
            </a:pPr>
            <a:r>
              <a:rPr lang="pt-BR" sz="3600" dirty="0">
                <a:solidFill>
                  <a:srgbClr val="4A5C61"/>
                </a:solidFill>
                <a:latin typeface="Arial Narrow" panose="020B0606020202030204" pitchFamily="34" charset="0"/>
              </a:rPr>
              <a:t>Integração de processos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2663234" y="6596715"/>
            <a:ext cx="127352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fontAlgn="t">
              <a:spcBef>
                <a:spcPts val="800"/>
              </a:spcBef>
              <a:buFont typeface="Wingdings" pitchFamily="2" charset="2"/>
              <a:buChar char="§"/>
            </a:pPr>
            <a:r>
              <a:rPr lang="pt-BR" sz="3600" dirty="0">
                <a:solidFill>
                  <a:srgbClr val="4A5C61"/>
                </a:solidFill>
                <a:latin typeface="Arial Narrow" panose="020B0606020202030204" pitchFamily="34" charset="0"/>
              </a:rPr>
              <a:t>Entrada única de informações no sistema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2663236" y="3728660"/>
            <a:ext cx="12735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fontAlgn="t">
              <a:spcBef>
                <a:spcPts val="800"/>
              </a:spcBef>
              <a:buFont typeface="Wingdings" pitchFamily="2" charset="2"/>
              <a:buChar char="§"/>
            </a:pPr>
            <a:r>
              <a:rPr lang="pt-BR" sz="3600" dirty="0">
                <a:solidFill>
                  <a:srgbClr val="4A5C61"/>
                </a:solidFill>
                <a:latin typeface="Arial Narrow" panose="020B0606020202030204" pitchFamily="34" charset="0"/>
              </a:rPr>
              <a:t>Disponibilização de informações em tempo real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2663235" y="4552294"/>
            <a:ext cx="127352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fontAlgn="t">
              <a:spcBef>
                <a:spcPts val="800"/>
              </a:spcBef>
              <a:buFont typeface="Wingdings" pitchFamily="2" charset="2"/>
              <a:buChar char="§"/>
            </a:pPr>
            <a:r>
              <a:rPr lang="pt-BR" sz="3600" dirty="0">
                <a:solidFill>
                  <a:srgbClr val="4A5C61"/>
                </a:solidFill>
                <a:latin typeface="Arial Narrow" panose="020B0606020202030204" pitchFamily="34" charset="0"/>
              </a:rPr>
              <a:t>Eliminação de interfaces entre sistemas isolados e manutenção de diversos sistemas isolados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2663237" y="8097053"/>
            <a:ext cx="12735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fontAlgn="t">
              <a:spcBef>
                <a:spcPts val="800"/>
              </a:spcBef>
              <a:buFont typeface="Wingdings" pitchFamily="2" charset="2"/>
              <a:buChar char="§"/>
            </a:pPr>
            <a:r>
              <a:rPr lang="pt-BR" sz="3600" dirty="0">
                <a:solidFill>
                  <a:srgbClr val="4A5C61"/>
                </a:solidFill>
                <a:latin typeface="Arial Narrow" panose="020B0606020202030204" pitchFamily="34" charset="0"/>
              </a:rPr>
              <a:t>Padronização de processos e procedimentos</a:t>
            </a:r>
          </a:p>
        </p:txBody>
      </p:sp>
    </p:spTree>
    <p:extLst>
      <p:ext uri="{BB962C8B-B14F-4D97-AF65-F5344CB8AC3E}">
        <p14:creationId xmlns:p14="http://schemas.microsoft.com/office/powerpoint/2010/main" val="326031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497463" y="1201892"/>
            <a:ext cx="7156126" cy="584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199" b="1" dirty="0">
                <a:solidFill>
                  <a:srgbClr val="4A5C61"/>
                </a:solidFill>
                <a:latin typeface="Arial Narrow" panose="020B0606020202030204" pitchFamily="34" charset="0"/>
              </a:rPr>
              <a:t>Coletores RF (Utilizando protocolo VT100</a:t>
            </a:r>
            <a:r>
              <a:rPr lang="pt-BR" sz="3199" b="1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)</a:t>
            </a:r>
            <a:endParaRPr lang="en-US" sz="3199" b="1" dirty="0">
              <a:solidFill>
                <a:srgbClr val="4A5C6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 smtClean="0"/>
              <a:t>COMO FUNCIONA A TECNOLOGIA DA SOLUÇÃO ACD?</a:t>
            </a:r>
            <a:endParaRPr lang="pt-BR" dirty="0"/>
          </a:p>
        </p:txBody>
      </p:sp>
      <p:pic>
        <p:nvPicPr>
          <p:cNvPr id="13" name="Picture 5" descr="Teln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7463" y="2197296"/>
            <a:ext cx="7156126" cy="6440514"/>
          </a:xfrm>
          <a:prstGeom prst="rect">
            <a:avLst/>
          </a:prstGeom>
          <a:noFill/>
        </p:spPr>
      </p:pic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8451583" y="2905413"/>
            <a:ext cx="7196267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FontTx/>
              <a:buChar char="•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 Deve existir um servidor </a:t>
            </a:r>
            <a:r>
              <a:rPr lang="pt-BR" sz="2800" dirty="0" err="1">
                <a:solidFill>
                  <a:srgbClr val="4A5C61"/>
                </a:solidFill>
                <a:latin typeface="Arial Narrow" panose="020B0606020202030204" pitchFamily="34" charset="0"/>
              </a:rPr>
              <a:t>Telnet</a:t>
            </a: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 (</a:t>
            </a:r>
            <a:r>
              <a:rPr lang="pt-BR" sz="2800" dirty="0" err="1">
                <a:solidFill>
                  <a:srgbClr val="4A5C61"/>
                </a:solidFill>
                <a:latin typeface="Arial Narrow" panose="020B0606020202030204" pitchFamily="34" charset="0"/>
              </a:rPr>
              <a:t>Telnet</a:t>
            </a: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 Server);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 </a:t>
            </a: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Os terminais </a:t>
            </a:r>
            <a:r>
              <a:rPr lang="pt-BR" sz="2800" dirty="0" err="1" smtClean="0">
                <a:solidFill>
                  <a:srgbClr val="4A5C61"/>
                </a:solidFill>
                <a:latin typeface="Arial Narrow" panose="020B0606020202030204" pitchFamily="34" charset="0"/>
              </a:rPr>
              <a:t>clients</a:t>
            </a:r>
            <a:r>
              <a:rPr lang="pt-BR" sz="28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 </a:t>
            </a: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devem possuir o </a:t>
            </a:r>
            <a:r>
              <a:rPr lang="pt-BR" sz="2800" dirty="0" err="1">
                <a:solidFill>
                  <a:srgbClr val="4A5C61"/>
                </a:solidFill>
                <a:latin typeface="Arial Narrow" panose="020B0606020202030204" pitchFamily="34" charset="0"/>
              </a:rPr>
              <a:t>client</a:t>
            </a: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 </a:t>
            </a:r>
            <a:r>
              <a:rPr lang="pt-BR" sz="2800" dirty="0" err="1">
                <a:solidFill>
                  <a:srgbClr val="4A5C61"/>
                </a:solidFill>
                <a:latin typeface="Arial Narrow" panose="020B0606020202030204" pitchFamily="34" charset="0"/>
              </a:rPr>
              <a:t>telnet</a:t>
            </a: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, independente do sistema operacional e apenas são usados para display da tela e entrada de dados</a:t>
            </a:r>
            <a:r>
              <a:rPr lang="pt-BR" sz="2800" dirty="0">
                <a:solidFill>
                  <a:srgbClr val="4A5C61"/>
                </a:solidFill>
                <a:latin typeface="Arial Narrow" panose="020B0606020202030204" pitchFamily="34" charset="0"/>
              </a:rPr>
              <a:t>.</a:t>
            </a:r>
            <a:endParaRPr lang="pt-BR" sz="2800" dirty="0">
              <a:solidFill>
                <a:srgbClr val="4A5C6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8451583" y="2278486"/>
            <a:ext cx="4626864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pt-BR" sz="3199" b="1" dirty="0">
                <a:solidFill>
                  <a:srgbClr val="4A5C61"/>
                </a:solidFill>
                <a:latin typeface="Arial Narrow" panose="020B0606020202030204" pitchFamily="34" charset="0"/>
              </a:rPr>
              <a:t>Funcionamento</a:t>
            </a:r>
            <a:r>
              <a:rPr lang="pt-BR" sz="3199" b="1" dirty="0">
                <a:solidFill>
                  <a:srgbClr val="4A5C61"/>
                </a:solidFill>
                <a:latin typeface="Arial Narrow" panose="020B0606020202030204" pitchFamily="34" charset="0"/>
              </a:rPr>
              <a:t> </a:t>
            </a:r>
            <a:r>
              <a:rPr lang="pt-BR" sz="3199" b="1" dirty="0">
                <a:solidFill>
                  <a:srgbClr val="4A5C61"/>
                </a:solidFill>
                <a:latin typeface="Arial Narrow" panose="020B0606020202030204" pitchFamily="34" charset="0"/>
              </a:rPr>
              <a:t>do Telnet</a:t>
            </a:r>
            <a:endParaRPr lang="en-US" sz="3199" b="1" dirty="0">
              <a:solidFill>
                <a:srgbClr val="4A5C6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677" y="4837923"/>
            <a:ext cx="4306077" cy="430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1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Box 18"/>
          <p:cNvSpPr txBox="1">
            <a:spLocks noChangeArrowheads="1"/>
          </p:cNvSpPr>
          <p:nvPr/>
        </p:nvSpPr>
        <p:spPr bwMode="auto">
          <a:xfrm>
            <a:off x="274319" y="3128559"/>
            <a:ext cx="6585289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Tx/>
              <a:buNone/>
            </a:pP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ヒラギノ角ゴ Pro W3" pitchFamily="-107" charset="-128"/>
                <a:cs typeface="Arial Narrow"/>
              </a:rPr>
              <a:t>Por meio 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ヒラギノ角ゴ Pro W3" pitchFamily="-107" charset="-128"/>
                <a:cs typeface="Arial Narrow"/>
              </a:rPr>
              <a:t>do </a:t>
            </a: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ヒラギノ角ゴ Pro W3" pitchFamily="-107" charset="-128"/>
                <a:cs typeface="Arial Narrow"/>
              </a:rPr>
              <a:t>uso de equipamentos com leitor de código de barras 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ヒラギノ角ゴ Pro W3" pitchFamily="-107" charset="-128"/>
                <a:cs typeface="Arial Narrow"/>
              </a:rPr>
              <a:t>os usuários podem trabalhar </a:t>
            </a:r>
            <a:r>
              <a:rPr lang="pt-B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ヒラギノ角ゴ Pro W3" pitchFamily="-107" charset="-128"/>
                <a:cs typeface="Arial Narrow"/>
              </a:rPr>
              <a:t>online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ヒラギノ角ゴ Pro W3" pitchFamily="-107" charset="-128"/>
                <a:cs typeface="Arial Narrow"/>
              </a:rPr>
              <a:t>, automatizando rotinas do ERP, podendo ainda </a:t>
            </a:r>
            <a:r>
              <a:rPr lang="pt-BR" sz="3200" b="1" dirty="0">
                <a:solidFill>
                  <a:srgbClr val="EC9B3C"/>
                </a:solidFill>
                <a:latin typeface="Arial Narrow"/>
                <a:ea typeface="ヒラギノ角ゴ Pro W3" pitchFamily="-107" charset="-128"/>
                <a:cs typeface="Arial Narrow"/>
              </a:rPr>
              <a:t>dinamizar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ヒラギノ角ゴ Pro W3" pitchFamily="-107" charset="-128"/>
                <a:cs typeface="Arial Narrow"/>
              </a:rPr>
              <a:t> estes </a:t>
            </a:r>
            <a:r>
              <a:rPr lang="pt-BR" sz="3200" b="1" dirty="0">
                <a:solidFill>
                  <a:srgbClr val="EC9B3C"/>
                </a:solidFill>
                <a:latin typeface="Arial Narrow"/>
                <a:ea typeface="ヒラギノ角ゴ Pro W3" pitchFamily="-107" charset="-128"/>
                <a:cs typeface="Arial Narrow"/>
              </a:rPr>
              <a:t>processos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ヒラギノ角ゴ Pro W3" pitchFamily="-107" charset="-128"/>
                <a:cs typeface="Arial Narrow"/>
              </a:rPr>
              <a:t> utilizando os códigos de barras padrões de mercado, </a:t>
            </a:r>
            <a:r>
              <a:rPr lang="pt-BR" sz="3200" b="1" dirty="0">
                <a:solidFill>
                  <a:srgbClr val="EC9B3C"/>
                </a:solidFill>
                <a:latin typeface="Arial Narrow"/>
                <a:ea typeface="ヒラギノ角ゴ Pro W3" pitchFamily="-107" charset="-128"/>
                <a:cs typeface="Arial Narrow"/>
              </a:rPr>
              <a:t>criando mecanismos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ヒラギノ角ゴ Pro W3" pitchFamily="-107" charset="-128"/>
                <a:cs typeface="Arial Narrow"/>
              </a:rPr>
              <a:t>  facilitadores de controle e </a:t>
            </a:r>
            <a:r>
              <a:rPr lang="pt-BR" sz="3200" b="1" dirty="0">
                <a:solidFill>
                  <a:srgbClr val="EC9B3C"/>
                </a:solidFill>
                <a:latin typeface="Arial Narrow"/>
                <a:ea typeface="ヒラギノ角ゴ Pro W3" pitchFamily="-107" charset="-128"/>
                <a:cs typeface="Arial Narrow"/>
              </a:rPr>
              <a:t>conferência de movimentações</a:t>
            </a:r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/>
                <a:ea typeface="ヒラギノ角ゴ Pro W3" pitchFamily="-107" charset="-128"/>
                <a:cs typeface="Arial Narrow"/>
              </a:rPr>
              <a:t>.</a:t>
            </a:r>
            <a:endParaRPr lang="pt-BR" sz="3200" dirty="0">
              <a:solidFill>
                <a:schemeClr val="tx1">
                  <a:lumMod val="65000"/>
                  <a:lumOff val="35000"/>
                </a:schemeClr>
              </a:solidFill>
              <a:latin typeface="Arial Narrow"/>
              <a:ea typeface="ヒラギノ角ゴ Pro W3" pitchFamily="-107" charset="-128"/>
              <a:cs typeface="Arial Narrow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" t="4489"/>
          <a:stretch/>
        </p:blipFill>
        <p:spPr>
          <a:xfrm>
            <a:off x="6859608" y="1737360"/>
            <a:ext cx="9390042" cy="740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2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6762751" y="4443984"/>
            <a:ext cx="8782049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42950" indent="-742950" algn="r">
              <a:buFont typeface="+mj-lt"/>
              <a:buAutoNum type="arabicPeriod" startAt="2"/>
            </a:pPr>
            <a:r>
              <a:rPr lang="pt-BR" sz="4200" dirty="0" smtClean="0">
                <a:solidFill>
                  <a:schemeClr val="bg1"/>
                </a:solidFill>
                <a:latin typeface="Arial Narrow"/>
                <a:cs typeface="Arial Narrow"/>
              </a:rPr>
              <a:t>PROCESSOS ATENDIDOS COM A SOLUÇÃO ACD</a:t>
            </a:r>
            <a:endParaRPr lang="pt-BR" sz="42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pic>
        <p:nvPicPr>
          <p:cNvPr id="6" name="Picture 7" descr="Icone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00" y="2703530"/>
            <a:ext cx="1335069" cy="133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8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wrap="square">
        <a:spAutoFit/>
      </a:bodyPr>
      <a:lstStyle>
        <a:defPPr>
          <a:defRPr sz="2800" dirty="0" err="1" smtClean="0">
            <a:solidFill>
              <a:srgbClr val="4A5C61"/>
            </a:solidFill>
            <a:latin typeface="Arial Narrow"/>
            <a:cs typeface="Arial Narrow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9799</TotalTime>
  <Words>1020</Words>
  <Application>Microsoft Office PowerPoint</Application>
  <PresentationFormat>Personalizar</PresentationFormat>
  <Paragraphs>138</Paragraphs>
  <Slides>28</Slides>
  <Notes>10</Notes>
  <HiddenSlides>1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7" baseType="lpstr">
      <vt:lpstr>Arial</vt:lpstr>
      <vt:lpstr>Arial Narrow</vt:lpstr>
      <vt:lpstr>Calibri</vt:lpstr>
      <vt:lpstr>Courier New</vt:lpstr>
      <vt:lpstr>Lucida Grande</vt:lpstr>
      <vt:lpstr>Trebuchet MS</vt:lpstr>
      <vt:lpstr>Wingdings</vt:lpstr>
      <vt:lpstr>ヒラギノ角ゴ Pro W3</vt:lpstr>
      <vt:lpstr>Office Theme</vt:lpstr>
      <vt:lpstr>Automação e coleta de dados  ACD</vt:lpstr>
      <vt:lpstr>Apresentação do PowerPoint</vt:lpstr>
      <vt:lpstr>Apresentação do PowerPoint</vt:lpstr>
      <vt:lpstr>Apresentação do PowerPoint</vt:lpstr>
      <vt:lpstr>Qual o objetivo da solução ACD?</vt:lpstr>
      <vt:lpstr>Benefícios de uma solução integrada</vt:lpstr>
      <vt:lpstr>COMO FUNCIONA A TECNOLOGIA DA SOLUÇÃO ACD?</vt:lpstr>
      <vt:lpstr>Apresentação do PowerPoint</vt:lpstr>
      <vt:lpstr>Apresentação do PowerPoint</vt:lpstr>
      <vt:lpstr>PROCESSOS ATENDIDOS COM A SOLUÇÃO ACD</vt:lpstr>
      <vt:lpstr>PROCESSOS ATENDIDOS COM A SOLUÇÃO ACD</vt:lpstr>
      <vt:lpstr>PROCESSOS ATENDIDOS COM A SOLUÇÃO ACD</vt:lpstr>
      <vt:lpstr>PROCESSOS ATENDIDOS COM A SOLUÇÃO ACD</vt:lpstr>
      <vt:lpstr>PROCESSOS ATENDIDOS COM A SOLUÇÃO ACD</vt:lpstr>
      <vt:lpstr>PROCESSOS ATENDIDOS COM A SOLUÇÃO ACD</vt:lpstr>
      <vt:lpstr>Apresentação do PowerPoint</vt:lpstr>
      <vt:lpstr>Infraestrutura necessária</vt:lpstr>
      <vt:lpstr>Equipamentos utilizados</vt:lpstr>
      <vt:lpstr>Apresentação do PowerPoint</vt:lpstr>
      <vt:lpstr>Apresentação do PowerPoint</vt:lpstr>
      <vt:lpstr>Apresentação do PowerPoint</vt:lpstr>
      <vt:lpstr>Exemplo de tela do ACD na conferência de Pedido de Compras</vt:lpstr>
      <vt:lpstr>Exemplo de tela do ACD na conferência de Nota fiscal de entrada</vt:lpstr>
      <vt:lpstr>Exemplo de tela do ACD na SEPARAÇÃO de ordem de venda</vt:lpstr>
      <vt:lpstr>Apresentação do PowerPoint</vt:lpstr>
      <vt:lpstr>Apresentação do PowerPoint</vt:lpstr>
      <vt:lpstr>Apresentação do PowerPoint</vt:lpstr>
      <vt:lpstr>EAR XXXXXXXXXXXX</vt:lpstr>
    </vt:vector>
  </TitlesOfParts>
  <Company>OZ Design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Thiago Alves Soares</dc:creator>
  <cp:lastModifiedBy>Damiao Cordeiro da Silva Junior</cp:lastModifiedBy>
  <cp:revision>560</cp:revision>
  <dcterms:created xsi:type="dcterms:W3CDTF">2014-01-10T13:03:06Z</dcterms:created>
  <dcterms:modified xsi:type="dcterms:W3CDTF">2015-09-23T01:36:14Z</dcterms:modified>
</cp:coreProperties>
</file>